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6.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1"/>
  </p:notesMasterIdLst>
  <p:sldIdLst>
    <p:sldId id="256" r:id="rId5"/>
    <p:sldId id="326" r:id="rId6"/>
    <p:sldId id="257" r:id="rId7"/>
    <p:sldId id="353" r:id="rId8"/>
    <p:sldId id="354" r:id="rId9"/>
    <p:sldId id="355" r:id="rId10"/>
    <p:sldId id="356" r:id="rId11"/>
    <p:sldId id="362" r:id="rId12"/>
    <p:sldId id="357" r:id="rId13"/>
    <p:sldId id="358" r:id="rId14"/>
    <p:sldId id="360" r:id="rId15"/>
    <p:sldId id="361" r:id="rId16"/>
    <p:sldId id="363" r:id="rId17"/>
    <p:sldId id="364" r:id="rId18"/>
    <p:sldId id="365" r:id="rId19"/>
    <p:sldId id="367" r:id="rId20"/>
    <p:sldId id="366" r:id="rId21"/>
    <p:sldId id="370" r:id="rId22"/>
    <p:sldId id="389" r:id="rId23"/>
    <p:sldId id="391" r:id="rId24"/>
    <p:sldId id="368" r:id="rId25"/>
    <p:sldId id="369" r:id="rId26"/>
    <p:sldId id="376" r:id="rId27"/>
    <p:sldId id="372" r:id="rId28"/>
    <p:sldId id="375" r:id="rId29"/>
    <p:sldId id="374" r:id="rId30"/>
    <p:sldId id="377" r:id="rId31"/>
    <p:sldId id="380" r:id="rId32"/>
    <p:sldId id="378" r:id="rId33"/>
    <p:sldId id="381" r:id="rId34"/>
    <p:sldId id="382" r:id="rId35"/>
    <p:sldId id="383" r:id="rId36"/>
    <p:sldId id="384" r:id="rId37"/>
    <p:sldId id="387" r:id="rId38"/>
    <p:sldId id="388" r:id="rId39"/>
    <p:sldId id="359" r:id="rId40"/>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EBE7DD"/>
    <a:srgbClr val="19671F"/>
    <a:srgbClr val="AFBD29"/>
    <a:srgbClr val="73BF4F"/>
    <a:srgbClr val="59920A"/>
    <a:srgbClr val="4E6633"/>
    <a:srgbClr val="C4BD97"/>
    <a:srgbClr val="77933C"/>
    <a:srgbClr val="C9D3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84DFD9-E9B7-4301-973C-774500782C96}" v="606" dt="2025-05-28T08:14:05.57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706" autoAdjust="0"/>
  </p:normalViewPr>
  <p:slideViewPr>
    <p:cSldViewPr>
      <p:cViewPr varScale="1">
        <p:scale>
          <a:sx n="64" d="100"/>
          <a:sy n="64" d="100"/>
        </p:scale>
        <p:origin x="178" y="7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FB83457E-A45E-462A-8BDF-A25CA667389D}" type="datetimeFigureOut">
              <a:rPr lang="nl-NL" smtClean="0"/>
              <a:t>30-6-2025</a:t>
            </a:fld>
            <a:endParaRPr lang="nl-NL"/>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14EEF721-DA70-449F-BD72-0BE2784FE75A}" type="slidenum">
              <a:rPr lang="nl-NL" smtClean="0"/>
              <a:t>‹#›</a:t>
            </a:fld>
            <a:endParaRPr lang="nl-NL"/>
          </a:p>
        </p:txBody>
      </p:sp>
    </p:spTree>
    <p:extLst>
      <p:ext uri="{BB962C8B-B14F-4D97-AF65-F5344CB8AC3E}">
        <p14:creationId xmlns:p14="http://schemas.microsoft.com/office/powerpoint/2010/main" val="281355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EF721-DA70-449F-BD72-0BE2784FE75A}" type="slidenum">
              <a:rPr lang="nl-NL" smtClean="0"/>
              <a:t>1</a:t>
            </a:fld>
            <a:endParaRPr lang="nl-NL"/>
          </a:p>
        </p:txBody>
      </p:sp>
    </p:spTree>
    <p:extLst>
      <p:ext uri="{BB962C8B-B14F-4D97-AF65-F5344CB8AC3E}">
        <p14:creationId xmlns:p14="http://schemas.microsoft.com/office/powerpoint/2010/main" val="314180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 1. Create a new </a:t>
            </a:r>
            <a:r>
              <a:rPr lang="en-US" dirty="0" err="1"/>
              <a:t>conda</a:t>
            </a:r>
            <a:r>
              <a:rPr lang="en-US" dirty="0"/>
              <a:t> environment</a:t>
            </a:r>
          </a:p>
          <a:p>
            <a:pPr marL="0" indent="0">
              <a:buFont typeface="Arial" panose="020B0604020202020204" pitchFamily="34" charset="0"/>
              <a:buNone/>
            </a:pPr>
            <a:r>
              <a:rPr lang="en-US" dirty="0" err="1"/>
              <a:t>conda</a:t>
            </a:r>
            <a:r>
              <a:rPr lang="en-US" dirty="0"/>
              <a:t> create -n </a:t>
            </a:r>
            <a:r>
              <a:rPr lang="en-US" dirty="0" err="1"/>
              <a:t>xgboost_env</a:t>
            </a:r>
            <a:r>
              <a:rPr lang="en-US" dirty="0"/>
              <a:t> python=3.10 -y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2. Activate the environment</a:t>
            </a:r>
          </a:p>
          <a:p>
            <a:pPr marL="0" indent="0">
              <a:buFont typeface="Arial" panose="020B0604020202020204" pitchFamily="34" charset="0"/>
              <a:buNone/>
            </a:pPr>
            <a:r>
              <a:rPr lang="en-US" dirty="0" err="1"/>
              <a:t>conda</a:t>
            </a:r>
            <a:r>
              <a:rPr lang="en-US" dirty="0"/>
              <a:t> activate </a:t>
            </a:r>
            <a:r>
              <a:rPr lang="en-US" dirty="0" err="1"/>
              <a:t>xgboost_env</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 3. Install packages</a:t>
            </a:r>
          </a:p>
          <a:p>
            <a:pPr marL="0" indent="0">
              <a:buFont typeface="Arial" panose="020B0604020202020204" pitchFamily="34" charset="0"/>
              <a:buNone/>
            </a:pPr>
            <a:r>
              <a:rPr lang="en-US" dirty="0" err="1"/>
              <a:t>conda</a:t>
            </a:r>
            <a:r>
              <a:rPr lang="en-US" dirty="0"/>
              <a:t> install -c </a:t>
            </a:r>
            <a:r>
              <a:rPr lang="en-US" dirty="0" err="1"/>
              <a:t>conda</a:t>
            </a:r>
            <a:r>
              <a:rPr lang="en-US" dirty="0"/>
              <a:t>-forge </a:t>
            </a:r>
            <a:r>
              <a:rPr lang="en-US" dirty="0" err="1"/>
              <a:t>numpy</a:t>
            </a:r>
            <a:r>
              <a:rPr lang="en-US" dirty="0"/>
              <a:t>=1.26.4 </a:t>
            </a:r>
            <a:r>
              <a:rPr lang="en-US" dirty="0" err="1"/>
              <a:t>gdal</a:t>
            </a:r>
            <a:r>
              <a:rPr lang="en-US" dirty="0"/>
              <a:t>=3.6.2 </a:t>
            </a:r>
            <a:r>
              <a:rPr lang="en-US" dirty="0" err="1"/>
              <a:t>xgboost</a:t>
            </a:r>
            <a:r>
              <a:rPr lang="en-US" dirty="0"/>
              <a:t> scikit-learn scikit-image matplotlib pandas </a:t>
            </a:r>
            <a:r>
              <a:rPr lang="en-US" dirty="0" err="1"/>
              <a:t>rasterio</a:t>
            </a:r>
            <a:r>
              <a:rPr lang="en-US" dirty="0"/>
              <a:t> requests </a:t>
            </a:r>
            <a:r>
              <a:rPr lang="en-US" dirty="0" err="1"/>
              <a:t>shap</a:t>
            </a:r>
            <a:r>
              <a:rPr lang="en-US" dirty="0"/>
              <a:t> wheel </a:t>
            </a:r>
            <a:r>
              <a:rPr lang="en-US" dirty="0" err="1"/>
              <a:t>setuptools</a:t>
            </a:r>
            <a:r>
              <a:rPr lang="en-US" dirty="0"/>
              <a:t> </a:t>
            </a:r>
            <a:r>
              <a:rPr lang="en-US" dirty="0" err="1"/>
              <a:t>jupyterlab</a:t>
            </a:r>
            <a:r>
              <a:rPr lang="en-US" dirty="0"/>
              <a:t> </a:t>
            </a:r>
            <a:r>
              <a:rPr lang="en-US" dirty="0" err="1"/>
              <a:t>pystac</a:t>
            </a:r>
            <a:r>
              <a:rPr lang="en-US" dirty="0"/>
              <a:t> seaborn -y</a:t>
            </a:r>
          </a:p>
          <a:p>
            <a:pPr marL="0" indent="0">
              <a:buFont typeface="Arial" panose="020B0604020202020204" pitchFamily="34" charset="0"/>
              <a:buNone/>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10</a:t>
            </a:fld>
            <a:endParaRPr lang="nl-NL"/>
          </a:p>
        </p:txBody>
      </p:sp>
    </p:spTree>
    <p:extLst>
      <p:ext uri="{BB962C8B-B14F-4D97-AF65-F5344CB8AC3E}">
        <p14:creationId xmlns:p14="http://schemas.microsoft.com/office/powerpoint/2010/main" val="3316801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11</a:t>
            </a:fld>
            <a:endParaRPr lang="nl-NL"/>
          </a:p>
        </p:txBody>
      </p:sp>
    </p:spTree>
    <p:extLst>
      <p:ext uri="{BB962C8B-B14F-4D97-AF65-F5344CB8AC3E}">
        <p14:creationId xmlns:p14="http://schemas.microsoft.com/office/powerpoint/2010/main" val="3147305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12</a:t>
            </a:fld>
            <a:endParaRPr lang="nl-NL"/>
          </a:p>
        </p:txBody>
      </p:sp>
    </p:spTree>
    <p:extLst>
      <p:ext uri="{BB962C8B-B14F-4D97-AF65-F5344CB8AC3E}">
        <p14:creationId xmlns:p14="http://schemas.microsoft.com/office/powerpoint/2010/main" val="3825363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13</a:t>
            </a:fld>
            <a:endParaRPr lang="nl-NL"/>
          </a:p>
        </p:txBody>
      </p:sp>
    </p:spTree>
    <p:extLst>
      <p:ext uri="{BB962C8B-B14F-4D97-AF65-F5344CB8AC3E}">
        <p14:creationId xmlns:p14="http://schemas.microsoft.com/office/powerpoint/2010/main" val="124735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14</a:t>
            </a:fld>
            <a:endParaRPr lang="nl-NL"/>
          </a:p>
        </p:txBody>
      </p:sp>
    </p:spTree>
    <p:extLst>
      <p:ext uri="{BB962C8B-B14F-4D97-AF65-F5344CB8AC3E}">
        <p14:creationId xmlns:p14="http://schemas.microsoft.com/office/powerpoint/2010/main" val="583109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15</a:t>
            </a:fld>
            <a:endParaRPr lang="nl-NL"/>
          </a:p>
        </p:txBody>
      </p:sp>
    </p:spTree>
    <p:extLst>
      <p:ext uri="{BB962C8B-B14F-4D97-AF65-F5344CB8AC3E}">
        <p14:creationId xmlns:p14="http://schemas.microsoft.com/office/powerpoint/2010/main" val="2452233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16</a:t>
            </a:fld>
            <a:endParaRPr lang="nl-NL"/>
          </a:p>
        </p:txBody>
      </p:sp>
    </p:spTree>
    <p:extLst>
      <p:ext uri="{BB962C8B-B14F-4D97-AF65-F5344CB8AC3E}">
        <p14:creationId xmlns:p14="http://schemas.microsoft.com/office/powerpoint/2010/main" val="1345700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17</a:t>
            </a:fld>
            <a:endParaRPr lang="nl-NL"/>
          </a:p>
        </p:txBody>
      </p:sp>
    </p:spTree>
    <p:extLst>
      <p:ext uri="{BB962C8B-B14F-4D97-AF65-F5344CB8AC3E}">
        <p14:creationId xmlns:p14="http://schemas.microsoft.com/office/powerpoint/2010/main" val="2033631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18</a:t>
            </a:fld>
            <a:endParaRPr lang="nl-NL"/>
          </a:p>
        </p:txBody>
      </p:sp>
    </p:spTree>
    <p:extLst>
      <p:ext uri="{BB962C8B-B14F-4D97-AF65-F5344CB8AC3E}">
        <p14:creationId xmlns:p14="http://schemas.microsoft.com/office/powerpoint/2010/main" val="1483835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19</a:t>
            </a:fld>
            <a:endParaRPr lang="nl-NL"/>
          </a:p>
        </p:txBody>
      </p:sp>
    </p:spTree>
    <p:extLst>
      <p:ext uri="{BB962C8B-B14F-4D97-AF65-F5344CB8AC3E}">
        <p14:creationId xmlns:p14="http://schemas.microsoft.com/office/powerpoint/2010/main" val="3349736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73FF1-99CD-A3E8-F74C-969A5656A9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A2449-475A-43A0-CBAB-C8EFF420D7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BF70F5-D93C-B3BF-41B2-F9D19139B7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234D18-0A31-BB2B-BEAE-927FBB934726}"/>
              </a:ext>
            </a:extLst>
          </p:cNvPr>
          <p:cNvSpPr>
            <a:spLocks noGrp="1"/>
          </p:cNvSpPr>
          <p:nvPr>
            <p:ph type="sldNum" sz="quarter" idx="5"/>
          </p:nvPr>
        </p:nvSpPr>
        <p:spPr/>
        <p:txBody>
          <a:bodyPr/>
          <a:lstStyle/>
          <a:p>
            <a:fld id="{14EEF721-DA70-449F-BD72-0BE2784FE75A}" type="slidenum">
              <a:rPr lang="nl-NL" smtClean="0"/>
              <a:t>2</a:t>
            </a:fld>
            <a:endParaRPr lang="nl-NL"/>
          </a:p>
        </p:txBody>
      </p:sp>
    </p:spTree>
    <p:extLst>
      <p:ext uri="{BB962C8B-B14F-4D97-AF65-F5344CB8AC3E}">
        <p14:creationId xmlns:p14="http://schemas.microsoft.com/office/powerpoint/2010/main" val="2160408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20</a:t>
            </a:fld>
            <a:endParaRPr lang="nl-NL"/>
          </a:p>
        </p:txBody>
      </p:sp>
    </p:spTree>
    <p:extLst>
      <p:ext uri="{BB962C8B-B14F-4D97-AF65-F5344CB8AC3E}">
        <p14:creationId xmlns:p14="http://schemas.microsoft.com/office/powerpoint/2010/main" val="29568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21</a:t>
            </a:fld>
            <a:endParaRPr lang="nl-NL"/>
          </a:p>
        </p:txBody>
      </p:sp>
    </p:spTree>
    <p:extLst>
      <p:ext uri="{BB962C8B-B14F-4D97-AF65-F5344CB8AC3E}">
        <p14:creationId xmlns:p14="http://schemas.microsoft.com/office/powerpoint/2010/main" val="3072990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22</a:t>
            </a:fld>
            <a:endParaRPr lang="nl-NL"/>
          </a:p>
        </p:txBody>
      </p:sp>
    </p:spTree>
    <p:extLst>
      <p:ext uri="{BB962C8B-B14F-4D97-AF65-F5344CB8AC3E}">
        <p14:creationId xmlns:p14="http://schemas.microsoft.com/office/powerpoint/2010/main" val="3384605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23</a:t>
            </a:fld>
            <a:endParaRPr lang="nl-NL"/>
          </a:p>
        </p:txBody>
      </p:sp>
    </p:spTree>
    <p:extLst>
      <p:ext uri="{BB962C8B-B14F-4D97-AF65-F5344CB8AC3E}">
        <p14:creationId xmlns:p14="http://schemas.microsoft.com/office/powerpoint/2010/main" val="4230243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24</a:t>
            </a:fld>
            <a:endParaRPr lang="nl-NL"/>
          </a:p>
        </p:txBody>
      </p:sp>
    </p:spTree>
    <p:extLst>
      <p:ext uri="{BB962C8B-B14F-4D97-AF65-F5344CB8AC3E}">
        <p14:creationId xmlns:p14="http://schemas.microsoft.com/office/powerpoint/2010/main" val="3634319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25</a:t>
            </a:fld>
            <a:endParaRPr lang="nl-NL"/>
          </a:p>
        </p:txBody>
      </p:sp>
    </p:spTree>
    <p:extLst>
      <p:ext uri="{BB962C8B-B14F-4D97-AF65-F5344CB8AC3E}">
        <p14:creationId xmlns:p14="http://schemas.microsoft.com/office/powerpoint/2010/main" val="1944086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26</a:t>
            </a:fld>
            <a:endParaRPr lang="nl-NL"/>
          </a:p>
        </p:txBody>
      </p:sp>
    </p:spTree>
    <p:extLst>
      <p:ext uri="{BB962C8B-B14F-4D97-AF65-F5344CB8AC3E}">
        <p14:creationId xmlns:p14="http://schemas.microsoft.com/office/powerpoint/2010/main" val="3780768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27</a:t>
            </a:fld>
            <a:endParaRPr lang="nl-NL"/>
          </a:p>
        </p:txBody>
      </p:sp>
    </p:spTree>
    <p:extLst>
      <p:ext uri="{BB962C8B-B14F-4D97-AF65-F5344CB8AC3E}">
        <p14:creationId xmlns:p14="http://schemas.microsoft.com/office/powerpoint/2010/main" val="1029988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28</a:t>
            </a:fld>
            <a:endParaRPr lang="nl-NL"/>
          </a:p>
        </p:txBody>
      </p:sp>
    </p:spTree>
    <p:extLst>
      <p:ext uri="{BB962C8B-B14F-4D97-AF65-F5344CB8AC3E}">
        <p14:creationId xmlns:p14="http://schemas.microsoft.com/office/powerpoint/2010/main" val="4124525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29</a:t>
            </a:fld>
            <a:endParaRPr lang="nl-NL"/>
          </a:p>
        </p:txBody>
      </p:sp>
    </p:spTree>
    <p:extLst>
      <p:ext uri="{BB962C8B-B14F-4D97-AF65-F5344CB8AC3E}">
        <p14:creationId xmlns:p14="http://schemas.microsoft.com/office/powerpoint/2010/main" val="2988632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3</a:t>
            </a:fld>
            <a:endParaRPr lang="nl-NL"/>
          </a:p>
        </p:txBody>
      </p:sp>
    </p:spTree>
    <p:extLst>
      <p:ext uri="{BB962C8B-B14F-4D97-AF65-F5344CB8AC3E}">
        <p14:creationId xmlns:p14="http://schemas.microsoft.com/office/powerpoint/2010/main" val="4200763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30</a:t>
            </a:fld>
            <a:endParaRPr lang="nl-NL"/>
          </a:p>
        </p:txBody>
      </p:sp>
    </p:spTree>
    <p:extLst>
      <p:ext uri="{BB962C8B-B14F-4D97-AF65-F5344CB8AC3E}">
        <p14:creationId xmlns:p14="http://schemas.microsoft.com/office/powerpoint/2010/main" val="40039293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31</a:t>
            </a:fld>
            <a:endParaRPr lang="nl-NL"/>
          </a:p>
        </p:txBody>
      </p:sp>
    </p:spTree>
    <p:extLst>
      <p:ext uri="{BB962C8B-B14F-4D97-AF65-F5344CB8AC3E}">
        <p14:creationId xmlns:p14="http://schemas.microsoft.com/office/powerpoint/2010/main" val="3757006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32</a:t>
            </a:fld>
            <a:endParaRPr lang="nl-NL"/>
          </a:p>
        </p:txBody>
      </p:sp>
    </p:spTree>
    <p:extLst>
      <p:ext uri="{BB962C8B-B14F-4D97-AF65-F5344CB8AC3E}">
        <p14:creationId xmlns:p14="http://schemas.microsoft.com/office/powerpoint/2010/main" val="302721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33</a:t>
            </a:fld>
            <a:endParaRPr lang="nl-NL"/>
          </a:p>
        </p:txBody>
      </p:sp>
    </p:spTree>
    <p:extLst>
      <p:ext uri="{BB962C8B-B14F-4D97-AF65-F5344CB8AC3E}">
        <p14:creationId xmlns:p14="http://schemas.microsoft.com/office/powerpoint/2010/main" val="2954668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34</a:t>
            </a:fld>
            <a:endParaRPr lang="nl-NL"/>
          </a:p>
        </p:txBody>
      </p:sp>
    </p:spTree>
    <p:extLst>
      <p:ext uri="{BB962C8B-B14F-4D97-AF65-F5344CB8AC3E}">
        <p14:creationId xmlns:p14="http://schemas.microsoft.com/office/powerpoint/2010/main" val="2248385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35</a:t>
            </a:fld>
            <a:endParaRPr lang="nl-NL"/>
          </a:p>
        </p:txBody>
      </p:sp>
    </p:spTree>
    <p:extLst>
      <p:ext uri="{BB962C8B-B14F-4D97-AF65-F5344CB8AC3E}">
        <p14:creationId xmlns:p14="http://schemas.microsoft.com/office/powerpoint/2010/main" val="90020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36</a:t>
            </a:fld>
            <a:endParaRPr lang="nl-NL"/>
          </a:p>
        </p:txBody>
      </p:sp>
    </p:spTree>
    <p:extLst>
      <p:ext uri="{BB962C8B-B14F-4D97-AF65-F5344CB8AC3E}">
        <p14:creationId xmlns:p14="http://schemas.microsoft.com/office/powerpoint/2010/main" val="3258657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4</a:t>
            </a:fld>
            <a:endParaRPr lang="nl-NL"/>
          </a:p>
        </p:txBody>
      </p:sp>
    </p:spTree>
    <p:extLst>
      <p:ext uri="{BB962C8B-B14F-4D97-AF65-F5344CB8AC3E}">
        <p14:creationId xmlns:p14="http://schemas.microsoft.com/office/powerpoint/2010/main" val="3365904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5</a:t>
            </a:fld>
            <a:endParaRPr lang="nl-NL"/>
          </a:p>
        </p:txBody>
      </p:sp>
    </p:spTree>
    <p:extLst>
      <p:ext uri="{BB962C8B-B14F-4D97-AF65-F5344CB8AC3E}">
        <p14:creationId xmlns:p14="http://schemas.microsoft.com/office/powerpoint/2010/main" val="1090806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6</a:t>
            </a:fld>
            <a:endParaRPr lang="nl-NL"/>
          </a:p>
        </p:txBody>
      </p:sp>
    </p:spTree>
    <p:extLst>
      <p:ext uri="{BB962C8B-B14F-4D97-AF65-F5344CB8AC3E}">
        <p14:creationId xmlns:p14="http://schemas.microsoft.com/office/powerpoint/2010/main" val="1423617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7</a:t>
            </a:fld>
            <a:endParaRPr lang="nl-NL"/>
          </a:p>
        </p:txBody>
      </p:sp>
    </p:spTree>
    <p:extLst>
      <p:ext uri="{BB962C8B-B14F-4D97-AF65-F5344CB8AC3E}">
        <p14:creationId xmlns:p14="http://schemas.microsoft.com/office/powerpoint/2010/main" val="4188571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8</a:t>
            </a:fld>
            <a:endParaRPr lang="nl-NL"/>
          </a:p>
        </p:txBody>
      </p:sp>
    </p:spTree>
    <p:extLst>
      <p:ext uri="{BB962C8B-B14F-4D97-AF65-F5344CB8AC3E}">
        <p14:creationId xmlns:p14="http://schemas.microsoft.com/office/powerpoint/2010/main" val="187378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14EEF721-DA70-449F-BD72-0BE2784FE75A}" type="slidenum">
              <a:rPr lang="nl-NL" smtClean="0"/>
              <a:t>9</a:t>
            </a:fld>
            <a:endParaRPr lang="nl-NL"/>
          </a:p>
        </p:txBody>
      </p:sp>
    </p:spTree>
    <p:extLst>
      <p:ext uri="{BB962C8B-B14F-4D97-AF65-F5344CB8AC3E}">
        <p14:creationId xmlns:p14="http://schemas.microsoft.com/office/powerpoint/2010/main" val="23693070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5542915"/>
          </a:xfrm>
          <a:custGeom>
            <a:avLst/>
            <a:gdLst/>
            <a:ahLst/>
            <a:cxnLst/>
            <a:rect l="l" t="t" r="r" b="b"/>
            <a:pathLst>
              <a:path w="18288000" h="5542915">
                <a:moveTo>
                  <a:pt x="0" y="5542491"/>
                </a:moveTo>
                <a:lnTo>
                  <a:pt x="18287998" y="5542491"/>
                </a:lnTo>
                <a:lnTo>
                  <a:pt x="18287998" y="0"/>
                </a:lnTo>
                <a:lnTo>
                  <a:pt x="0" y="0"/>
                </a:lnTo>
                <a:lnTo>
                  <a:pt x="0" y="5542491"/>
                </a:lnTo>
                <a:close/>
              </a:path>
            </a:pathLst>
          </a:custGeom>
          <a:solidFill>
            <a:srgbClr val="EBE7DD"/>
          </a:solidFill>
        </p:spPr>
        <p:txBody>
          <a:bodyPr wrap="square" lIns="0" tIns="0" rIns="0" bIns="0" rtlCol="0"/>
          <a:lstStyle/>
          <a:p>
            <a:endParaRPr/>
          </a:p>
        </p:txBody>
      </p:sp>
      <p:sp>
        <p:nvSpPr>
          <p:cNvPr id="17" name="bg object 17"/>
          <p:cNvSpPr/>
          <p:nvPr/>
        </p:nvSpPr>
        <p:spPr>
          <a:xfrm>
            <a:off x="0" y="5542491"/>
            <a:ext cx="18282285" cy="4744720"/>
          </a:xfrm>
          <a:custGeom>
            <a:avLst/>
            <a:gdLst/>
            <a:ahLst/>
            <a:cxnLst/>
            <a:rect l="l" t="t" r="r" b="b"/>
            <a:pathLst>
              <a:path w="18282285" h="4744720">
                <a:moveTo>
                  <a:pt x="0" y="0"/>
                </a:moveTo>
                <a:lnTo>
                  <a:pt x="18282234" y="0"/>
                </a:lnTo>
                <a:lnTo>
                  <a:pt x="18282234" y="4744508"/>
                </a:lnTo>
                <a:lnTo>
                  <a:pt x="0" y="4744508"/>
                </a:lnTo>
                <a:lnTo>
                  <a:pt x="0" y="0"/>
                </a:lnTo>
                <a:close/>
              </a:path>
            </a:pathLst>
          </a:custGeom>
          <a:solidFill>
            <a:srgbClr val="212121"/>
          </a:solidFill>
        </p:spPr>
        <p:txBody>
          <a:bodyPr wrap="square" lIns="0" tIns="0" rIns="0" bIns="0" rtlCol="0"/>
          <a:lstStyle/>
          <a:p>
            <a:endParaRPr/>
          </a:p>
        </p:txBody>
      </p:sp>
      <p:sp>
        <p:nvSpPr>
          <p:cNvPr id="18" name="bg object 18"/>
          <p:cNvSpPr/>
          <p:nvPr/>
        </p:nvSpPr>
        <p:spPr>
          <a:xfrm>
            <a:off x="708170" y="7075185"/>
            <a:ext cx="4850130" cy="2402205"/>
          </a:xfrm>
          <a:custGeom>
            <a:avLst/>
            <a:gdLst/>
            <a:ahLst/>
            <a:cxnLst/>
            <a:rect l="l" t="t" r="r" b="b"/>
            <a:pathLst>
              <a:path w="4850130" h="2402204">
                <a:moveTo>
                  <a:pt x="1370733" y="2315714"/>
                </a:moveTo>
                <a:lnTo>
                  <a:pt x="1322337" y="2303779"/>
                </a:lnTo>
                <a:lnTo>
                  <a:pt x="1274152" y="2290897"/>
                </a:lnTo>
                <a:lnTo>
                  <a:pt x="1226187" y="2277038"/>
                </a:lnTo>
                <a:lnTo>
                  <a:pt x="1178451" y="2262173"/>
                </a:lnTo>
                <a:lnTo>
                  <a:pt x="1130953" y="2246273"/>
                </a:lnTo>
                <a:lnTo>
                  <a:pt x="1083703" y="2229310"/>
                </a:lnTo>
                <a:lnTo>
                  <a:pt x="1018320" y="2202829"/>
                </a:lnTo>
                <a:lnTo>
                  <a:pt x="948705" y="2170390"/>
                </a:lnTo>
                <a:lnTo>
                  <a:pt x="912594" y="2152040"/>
                </a:lnTo>
                <a:lnTo>
                  <a:pt x="875767" y="2132325"/>
                </a:lnTo>
                <a:lnTo>
                  <a:pt x="838337" y="2111287"/>
                </a:lnTo>
                <a:lnTo>
                  <a:pt x="800419" y="2088968"/>
                </a:lnTo>
                <a:lnTo>
                  <a:pt x="762125" y="2065409"/>
                </a:lnTo>
                <a:lnTo>
                  <a:pt x="723570" y="2040651"/>
                </a:lnTo>
                <a:lnTo>
                  <a:pt x="684868" y="2014737"/>
                </a:lnTo>
                <a:lnTo>
                  <a:pt x="646133" y="1987708"/>
                </a:lnTo>
                <a:lnTo>
                  <a:pt x="607478" y="1959605"/>
                </a:lnTo>
                <a:lnTo>
                  <a:pt x="569018" y="1930471"/>
                </a:lnTo>
                <a:lnTo>
                  <a:pt x="530866" y="1900346"/>
                </a:lnTo>
                <a:lnTo>
                  <a:pt x="493136" y="1869273"/>
                </a:lnTo>
                <a:lnTo>
                  <a:pt x="455942" y="1837294"/>
                </a:lnTo>
                <a:lnTo>
                  <a:pt x="419398" y="1804449"/>
                </a:lnTo>
                <a:lnTo>
                  <a:pt x="383618" y="1770780"/>
                </a:lnTo>
                <a:lnTo>
                  <a:pt x="348715" y="1736330"/>
                </a:lnTo>
                <a:lnTo>
                  <a:pt x="314804" y="1701139"/>
                </a:lnTo>
                <a:lnTo>
                  <a:pt x="281999" y="1665249"/>
                </a:lnTo>
                <a:lnTo>
                  <a:pt x="250413" y="1628703"/>
                </a:lnTo>
                <a:lnTo>
                  <a:pt x="220159" y="1591541"/>
                </a:lnTo>
                <a:lnTo>
                  <a:pt x="191353" y="1553805"/>
                </a:lnTo>
                <a:lnTo>
                  <a:pt x="164108" y="1515537"/>
                </a:lnTo>
                <a:lnTo>
                  <a:pt x="138538" y="1476778"/>
                </a:lnTo>
                <a:lnTo>
                  <a:pt x="114756" y="1437571"/>
                </a:lnTo>
                <a:lnTo>
                  <a:pt x="92877" y="1397956"/>
                </a:lnTo>
                <a:lnTo>
                  <a:pt x="73014" y="1357975"/>
                </a:lnTo>
                <a:lnTo>
                  <a:pt x="55281" y="1317671"/>
                </a:lnTo>
                <a:lnTo>
                  <a:pt x="39793" y="1277084"/>
                </a:lnTo>
                <a:lnTo>
                  <a:pt x="26663" y="1236256"/>
                </a:lnTo>
                <a:lnTo>
                  <a:pt x="16004" y="1195230"/>
                </a:lnTo>
                <a:lnTo>
                  <a:pt x="7932" y="1154045"/>
                </a:lnTo>
                <a:lnTo>
                  <a:pt x="2559" y="1112745"/>
                </a:lnTo>
                <a:lnTo>
                  <a:pt x="0" y="1071370"/>
                </a:lnTo>
                <a:lnTo>
                  <a:pt x="368" y="1029963"/>
                </a:lnTo>
                <a:lnTo>
                  <a:pt x="3777" y="988565"/>
                </a:lnTo>
                <a:lnTo>
                  <a:pt x="10341" y="947218"/>
                </a:lnTo>
                <a:lnTo>
                  <a:pt x="20175" y="905963"/>
                </a:lnTo>
                <a:lnTo>
                  <a:pt x="33391" y="864841"/>
                </a:lnTo>
                <a:lnTo>
                  <a:pt x="49501" y="824818"/>
                </a:lnTo>
                <a:lnTo>
                  <a:pt x="68217" y="785870"/>
                </a:lnTo>
                <a:lnTo>
                  <a:pt x="89435" y="747987"/>
                </a:lnTo>
                <a:lnTo>
                  <a:pt x="113051" y="711161"/>
                </a:lnTo>
                <a:lnTo>
                  <a:pt x="138962" y="675383"/>
                </a:lnTo>
                <a:lnTo>
                  <a:pt x="167062" y="640645"/>
                </a:lnTo>
                <a:lnTo>
                  <a:pt x="197249" y="606939"/>
                </a:lnTo>
                <a:lnTo>
                  <a:pt x="229418" y="574255"/>
                </a:lnTo>
                <a:lnTo>
                  <a:pt x="263465" y="542585"/>
                </a:lnTo>
                <a:lnTo>
                  <a:pt x="299287" y="511919"/>
                </a:lnTo>
                <a:lnTo>
                  <a:pt x="336778" y="482251"/>
                </a:lnTo>
                <a:lnTo>
                  <a:pt x="375836" y="453570"/>
                </a:lnTo>
                <a:lnTo>
                  <a:pt x="416356" y="425869"/>
                </a:lnTo>
                <a:lnTo>
                  <a:pt x="458234" y="399138"/>
                </a:lnTo>
                <a:lnTo>
                  <a:pt x="501367" y="373370"/>
                </a:lnTo>
                <a:lnTo>
                  <a:pt x="545649" y="348554"/>
                </a:lnTo>
                <a:lnTo>
                  <a:pt x="590978" y="324683"/>
                </a:lnTo>
                <a:lnTo>
                  <a:pt x="637249" y="301749"/>
                </a:lnTo>
                <a:lnTo>
                  <a:pt x="684359" y="279741"/>
                </a:lnTo>
                <a:lnTo>
                  <a:pt x="732202" y="258653"/>
                </a:lnTo>
                <a:lnTo>
                  <a:pt x="780676" y="238474"/>
                </a:lnTo>
                <a:lnTo>
                  <a:pt x="829676" y="219197"/>
                </a:lnTo>
                <a:lnTo>
                  <a:pt x="879098" y="200813"/>
                </a:lnTo>
                <a:lnTo>
                  <a:pt x="928839" y="183312"/>
                </a:lnTo>
                <a:lnTo>
                  <a:pt x="978793" y="166688"/>
                </a:lnTo>
                <a:lnTo>
                  <a:pt x="1028858" y="150930"/>
                </a:lnTo>
                <a:lnTo>
                  <a:pt x="1078930" y="136030"/>
                </a:lnTo>
                <a:lnTo>
                  <a:pt x="1128903" y="121981"/>
                </a:lnTo>
                <a:lnTo>
                  <a:pt x="1178675" y="108771"/>
                </a:lnTo>
                <a:lnTo>
                  <a:pt x="1228141" y="96395"/>
                </a:lnTo>
                <a:lnTo>
                  <a:pt x="1277197" y="84842"/>
                </a:lnTo>
                <a:lnTo>
                  <a:pt x="1325740" y="74103"/>
                </a:lnTo>
                <a:lnTo>
                  <a:pt x="1373664" y="64172"/>
                </a:lnTo>
                <a:lnTo>
                  <a:pt x="1420868" y="55037"/>
                </a:lnTo>
                <a:lnTo>
                  <a:pt x="1467245" y="46692"/>
                </a:lnTo>
                <a:lnTo>
                  <a:pt x="1512693" y="39128"/>
                </a:lnTo>
                <a:lnTo>
                  <a:pt x="1557107" y="32335"/>
                </a:lnTo>
                <a:lnTo>
                  <a:pt x="1600383" y="26305"/>
                </a:lnTo>
                <a:lnTo>
                  <a:pt x="1642417" y="21030"/>
                </a:lnTo>
                <a:lnTo>
                  <a:pt x="1683106" y="16500"/>
                </a:lnTo>
                <a:lnTo>
                  <a:pt x="1722345" y="12708"/>
                </a:lnTo>
                <a:lnTo>
                  <a:pt x="1810370" y="6320"/>
                </a:lnTo>
                <a:lnTo>
                  <a:pt x="1860700" y="3713"/>
                </a:lnTo>
                <a:lnTo>
                  <a:pt x="1911021" y="1803"/>
                </a:lnTo>
                <a:lnTo>
                  <a:pt x="1961332" y="572"/>
                </a:lnTo>
                <a:lnTo>
                  <a:pt x="2011632" y="0"/>
                </a:lnTo>
                <a:lnTo>
                  <a:pt x="2061921" y="66"/>
                </a:lnTo>
                <a:lnTo>
                  <a:pt x="2112196" y="753"/>
                </a:lnTo>
                <a:lnTo>
                  <a:pt x="2162458" y="2040"/>
                </a:lnTo>
                <a:lnTo>
                  <a:pt x="2212705" y="3908"/>
                </a:lnTo>
                <a:lnTo>
                  <a:pt x="2262937" y="6338"/>
                </a:lnTo>
                <a:lnTo>
                  <a:pt x="2313153" y="9309"/>
                </a:lnTo>
                <a:lnTo>
                  <a:pt x="2363352" y="12804"/>
                </a:lnTo>
                <a:lnTo>
                  <a:pt x="2413533" y="16801"/>
                </a:lnTo>
                <a:lnTo>
                  <a:pt x="2463695" y="21281"/>
                </a:lnTo>
                <a:lnTo>
                  <a:pt x="2513837" y="26226"/>
                </a:lnTo>
                <a:lnTo>
                  <a:pt x="2563958" y="31616"/>
                </a:lnTo>
                <a:lnTo>
                  <a:pt x="2614058" y="37431"/>
                </a:lnTo>
                <a:lnTo>
                  <a:pt x="2664136" y="43652"/>
                </a:lnTo>
                <a:lnTo>
                  <a:pt x="2714190" y="50259"/>
                </a:lnTo>
                <a:lnTo>
                  <a:pt x="2764220" y="57232"/>
                </a:lnTo>
                <a:lnTo>
                  <a:pt x="2814226" y="64553"/>
                </a:lnTo>
                <a:lnTo>
                  <a:pt x="2864205" y="72203"/>
                </a:lnTo>
                <a:lnTo>
                  <a:pt x="2914158" y="80160"/>
                </a:lnTo>
                <a:lnTo>
                  <a:pt x="2964083" y="88407"/>
                </a:lnTo>
                <a:lnTo>
                  <a:pt x="3013979" y="96923"/>
                </a:lnTo>
                <a:lnTo>
                  <a:pt x="3063846" y="105689"/>
                </a:lnTo>
                <a:lnTo>
                  <a:pt x="3113683" y="114685"/>
                </a:lnTo>
                <a:lnTo>
                  <a:pt x="3163489" y="123893"/>
                </a:lnTo>
                <a:lnTo>
                  <a:pt x="3213262" y="133293"/>
                </a:lnTo>
                <a:lnTo>
                  <a:pt x="3263003" y="142865"/>
                </a:lnTo>
                <a:lnTo>
                  <a:pt x="3312710" y="152589"/>
                </a:lnTo>
                <a:lnTo>
                  <a:pt x="3362383" y="162447"/>
                </a:lnTo>
                <a:lnTo>
                  <a:pt x="3461620" y="182484"/>
                </a:lnTo>
                <a:lnTo>
                  <a:pt x="3610194" y="213054"/>
                </a:lnTo>
                <a:lnTo>
                  <a:pt x="3659641" y="223303"/>
                </a:lnTo>
                <a:lnTo>
                  <a:pt x="3707879" y="233448"/>
                </a:lnTo>
                <a:lnTo>
                  <a:pt x="3756483" y="244010"/>
                </a:lnTo>
                <a:lnTo>
                  <a:pt x="3805344" y="255056"/>
                </a:lnTo>
                <a:lnTo>
                  <a:pt x="3854355" y="266654"/>
                </a:lnTo>
                <a:lnTo>
                  <a:pt x="3903410" y="278871"/>
                </a:lnTo>
                <a:lnTo>
                  <a:pt x="3952400" y="291776"/>
                </a:lnTo>
                <a:lnTo>
                  <a:pt x="4001219" y="305435"/>
                </a:lnTo>
                <a:lnTo>
                  <a:pt x="4049759" y="319915"/>
                </a:lnTo>
                <a:lnTo>
                  <a:pt x="4097913" y="335285"/>
                </a:lnTo>
                <a:lnTo>
                  <a:pt x="4145574" y="351612"/>
                </a:lnTo>
                <a:lnTo>
                  <a:pt x="4192634" y="368963"/>
                </a:lnTo>
                <a:lnTo>
                  <a:pt x="4238987" y="387406"/>
                </a:lnTo>
                <a:lnTo>
                  <a:pt x="4284524" y="407008"/>
                </a:lnTo>
                <a:lnTo>
                  <a:pt x="4329139" y="427837"/>
                </a:lnTo>
                <a:lnTo>
                  <a:pt x="4372725" y="449961"/>
                </a:lnTo>
                <a:lnTo>
                  <a:pt x="4415174" y="473446"/>
                </a:lnTo>
                <a:lnTo>
                  <a:pt x="4456378" y="498361"/>
                </a:lnTo>
                <a:lnTo>
                  <a:pt x="4496231" y="524773"/>
                </a:lnTo>
                <a:lnTo>
                  <a:pt x="4534625" y="552749"/>
                </a:lnTo>
                <a:lnTo>
                  <a:pt x="4571454" y="582356"/>
                </a:lnTo>
                <a:lnTo>
                  <a:pt x="4606609" y="613663"/>
                </a:lnTo>
                <a:lnTo>
                  <a:pt x="4639984" y="646737"/>
                </a:lnTo>
                <a:lnTo>
                  <a:pt x="4671471" y="681646"/>
                </a:lnTo>
                <a:lnTo>
                  <a:pt x="4700963" y="718456"/>
                </a:lnTo>
                <a:lnTo>
                  <a:pt x="4728353" y="757236"/>
                </a:lnTo>
                <a:lnTo>
                  <a:pt x="4753533" y="798052"/>
                </a:lnTo>
                <a:lnTo>
                  <a:pt x="4776397" y="840973"/>
                </a:lnTo>
                <a:lnTo>
                  <a:pt x="4795354" y="882838"/>
                </a:lnTo>
                <a:lnTo>
                  <a:pt x="4811365" y="925320"/>
                </a:lnTo>
                <a:lnTo>
                  <a:pt x="4824498" y="968338"/>
                </a:lnTo>
                <a:lnTo>
                  <a:pt x="4834824" y="1011811"/>
                </a:lnTo>
                <a:lnTo>
                  <a:pt x="4842413" y="1055659"/>
                </a:lnTo>
                <a:lnTo>
                  <a:pt x="4847334" y="1099799"/>
                </a:lnTo>
                <a:lnTo>
                  <a:pt x="4849658" y="1144152"/>
                </a:lnTo>
                <a:lnTo>
                  <a:pt x="4849455" y="1188635"/>
                </a:lnTo>
                <a:lnTo>
                  <a:pt x="4846796" y="1233169"/>
                </a:lnTo>
                <a:lnTo>
                  <a:pt x="4841748" y="1277672"/>
                </a:lnTo>
                <a:lnTo>
                  <a:pt x="4834384" y="1322063"/>
                </a:lnTo>
                <a:lnTo>
                  <a:pt x="4824773" y="1366261"/>
                </a:lnTo>
                <a:lnTo>
                  <a:pt x="4812985" y="1410185"/>
                </a:lnTo>
                <a:lnTo>
                  <a:pt x="4799090" y="1453754"/>
                </a:lnTo>
                <a:lnTo>
                  <a:pt x="4783157" y="1496887"/>
                </a:lnTo>
                <a:lnTo>
                  <a:pt x="4765258" y="1539503"/>
                </a:lnTo>
                <a:lnTo>
                  <a:pt x="4745462" y="1581521"/>
                </a:lnTo>
                <a:lnTo>
                  <a:pt x="4723839" y="1622860"/>
                </a:lnTo>
                <a:lnTo>
                  <a:pt x="4700459" y="1663439"/>
                </a:lnTo>
                <a:lnTo>
                  <a:pt x="4675393" y="1703177"/>
                </a:lnTo>
                <a:lnTo>
                  <a:pt x="4648709" y="1741994"/>
                </a:lnTo>
                <a:lnTo>
                  <a:pt x="4620479" y="1779807"/>
                </a:lnTo>
                <a:lnTo>
                  <a:pt x="4590772" y="1816536"/>
                </a:lnTo>
                <a:lnTo>
                  <a:pt x="4559658" y="1852100"/>
                </a:lnTo>
                <a:lnTo>
                  <a:pt x="4527208" y="1886418"/>
                </a:lnTo>
                <a:lnTo>
                  <a:pt x="4493491" y="1919409"/>
                </a:lnTo>
                <a:lnTo>
                  <a:pt x="4458577" y="1950992"/>
                </a:lnTo>
                <a:lnTo>
                  <a:pt x="4422536" y="1981086"/>
                </a:lnTo>
                <a:lnTo>
                  <a:pt x="4385439" y="2009610"/>
                </a:lnTo>
                <a:lnTo>
                  <a:pt x="4347355" y="2036482"/>
                </a:lnTo>
                <a:lnTo>
                  <a:pt x="4308355" y="2061623"/>
                </a:lnTo>
                <a:lnTo>
                  <a:pt x="4265876" y="2086782"/>
                </a:lnTo>
                <a:lnTo>
                  <a:pt x="4222769" y="2110453"/>
                </a:lnTo>
                <a:lnTo>
                  <a:pt x="4179060" y="2132688"/>
                </a:lnTo>
                <a:lnTo>
                  <a:pt x="4134778" y="2153538"/>
                </a:lnTo>
                <a:lnTo>
                  <a:pt x="4089952" y="2173055"/>
                </a:lnTo>
                <a:lnTo>
                  <a:pt x="4044609" y="2191289"/>
                </a:lnTo>
                <a:lnTo>
                  <a:pt x="3998777" y="2208293"/>
                </a:lnTo>
                <a:lnTo>
                  <a:pt x="3952485" y="2224118"/>
                </a:lnTo>
                <a:lnTo>
                  <a:pt x="3905760" y="2238816"/>
                </a:lnTo>
                <a:lnTo>
                  <a:pt x="3858631" y="2252437"/>
                </a:lnTo>
                <a:lnTo>
                  <a:pt x="3811126" y="2265033"/>
                </a:lnTo>
                <a:lnTo>
                  <a:pt x="3763273" y="2276656"/>
                </a:lnTo>
                <a:lnTo>
                  <a:pt x="3715099" y="2287357"/>
                </a:lnTo>
                <a:lnTo>
                  <a:pt x="3666634" y="2297187"/>
                </a:lnTo>
                <a:lnTo>
                  <a:pt x="3617905" y="2306199"/>
                </a:lnTo>
                <a:lnTo>
                  <a:pt x="3568940" y="2314443"/>
                </a:lnTo>
                <a:lnTo>
                  <a:pt x="3519767" y="2321970"/>
                </a:lnTo>
                <a:lnTo>
                  <a:pt x="3470415" y="2328833"/>
                </a:lnTo>
                <a:lnTo>
                  <a:pt x="3420911" y="2335082"/>
                </a:lnTo>
                <a:lnTo>
                  <a:pt x="3371283" y="2340770"/>
                </a:lnTo>
                <a:lnTo>
                  <a:pt x="3321561" y="2345947"/>
                </a:lnTo>
                <a:lnTo>
                  <a:pt x="3271771" y="2350665"/>
                </a:lnTo>
                <a:lnTo>
                  <a:pt x="3221942" y="2354976"/>
                </a:lnTo>
                <a:lnTo>
                  <a:pt x="3172101" y="2358930"/>
                </a:lnTo>
                <a:lnTo>
                  <a:pt x="3122278" y="2362580"/>
                </a:lnTo>
                <a:lnTo>
                  <a:pt x="3072500" y="2365976"/>
                </a:lnTo>
                <a:lnTo>
                  <a:pt x="3022795" y="2369170"/>
                </a:lnTo>
                <a:lnTo>
                  <a:pt x="2923717" y="2375159"/>
                </a:lnTo>
                <a:lnTo>
                  <a:pt x="2823182" y="2381012"/>
                </a:lnTo>
                <a:lnTo>
                  <a:pt x="2772799" y="2383846"/>
                </a:lnTo>
                <a:lnTo>
                  <a:pt x="2722353" y="2386580"/>
                </a:lnTo>
                <a:lnTo>
                  <a:pt x="2671853" y="2389184"/>
                </a:lnTo>
                <a:lnTo>
                  <a:pt x="2621308" y="2391629"/>
                </a:lnTo>
                <a:lnTo>
                  <a:pt x="2570727" y="2393887"/>
                </a:lnTo>
                <a:lnTo>
                  <a:pt x="2520121" y="2395927"/>
                </a:lnTo>
                <a:lnTo>
                  <a:pt x="2469497" y="2397720"/>
                </a:lnTo>
                <a:lnTo>
                  <a:pt x="2418867" y="2399238"/>
                </a:lnTo>
                <a:lnTo>
                  <a:pt x="2368239" y="2400451"/>
                </a:lnTo>
                <a:lnTo>
                  <a:pt x="2317623" y="2401329"/>
                </a:lnTo>
                <a:lnTo>
                  <a:pt x="2267029" y="2401845"/>
                </a:lnTo>
                <a:lnTo>
                  <a:pt x="2216465" y="2401968"/>
                </a:lnTo>
                <a:lnTo>
                  <a:pt x="2165941" y="2401670"/>
                </a:lnTo>
                <a:lnTo>
                  <a:pt x="2115467" y="2400920"/>
                </a:lnTo>
                <a:lnTo>
                  <a:pt x="2065052" y="2399690"/>
                </a:lnTo>
                <a:lnTo>
                  <a:pt x="2014705" y="2397952"/>
                </a:lnTo>
                <a:lnTo>
                  <a:pt x="1964436" y="2395674"/>
                </a:lnTo>
                <a:lnTo>
                  <a:pt x="1914255" y="2392829"/>
                </a:lnTo>
                <a:lnTo>
                  <a:pt x="1864171" y="2389387"/>
                </a:lnTo>
                <a:lnTo>
                  <a:pt x="1814192" y="2385319"/>
                </a:lnTo>
                <a:lnTo>
                  <a:pt x="1764330" y="2380596"/>
                </a:lnTo>
                <a:lnTo>
                  <a:pt x="1714593" y="2375188"/>
                </a:lnTo>
                <a:lnTo>
                  <a:pt x="1664991" y="2369067"/>
                </a:lnTo>
                <a:lnTo>
                  <a:pt x="1615532" y="2362202"/>
                </a:lnTo>
                <a:lnTo>
                  <a:pt x="1566227" y="2354566"/>
                </a:lnTo>
                <a:lnTo>
                  <a:pt x="1517086" y="2346128"/>
                </a:lnTo>
                <a:lnTo>
                  <a:pt x="1468116" y="2336859"/>
                </a:lnTo>
                <a:lnTo>
                  <a:pt x="1419329" y="2326731"/>
                </a:lnTo>
                <a:lnTo>
                  <a:pt x="1370733" y="2315714"/>
                </a:lnTo>
                <a:close/>
              </a:path>
            </a:pathLst>
          </a:custGeom>
          <a:solidFill>
            <a:srgbClr val="954F9D"/>
          </a:solidFill>
        </p:spPr>
        <p:txBody>
          <a:bodyPr wrap="square" lIns="0" tIns="0" rIns="0" bIns="0" rtlCol="0"/>
          <a:lstStyle/>
          <a:p>
            <a:endParaRPr/>
          </a:p>
        </p:txBody>
      </p:sp>
      <p:sp>
        <p:nvSpPr>
          <p:cNvPr id="19" name="bg object 19"/>
          <p:cNvSpPr/>
          <p:nvPr/>
        </p:nvSpPr>
        <p:spPr>
          <a:xfrm>
            <a:off x="732608" y="6917577"/>
            <a:ext cx="4850130" cy="2402205"/>
          </a:xfrm>
          <a:custGeom>
            <a:avLst/>
            <a:gdLst/>
            <a:ahLst/>
            <a:cxnLst/>
            <a:rect l="l" t="t" r="r" b="b"/>
            <a:pathLst>
              <a:path w="4850130" h="2402204">
                <a:moveTo>
                  <a:pt x="1370733" y="2315714"/>
                </a:moveTo>
                <a:lnTo>
                  <a:pt x="1322337" y="2303779"/>
                </a:lnTo>
                <a:lnTo>
                  <a:pt x="1274152" y="2290897"/>
                </a:lnTo>
                <a:lnTo>
                  <a:pt x="1226187" y="2277038"/>
                </a:lnTo>
                <a:lnTo>
                  <a:pt x="1178451" y="2262173"/>
                </a:lnTo>
                <a:lnTo>
                  <a:pt x="1130953" y="2246273"/>
                </a:lnTo>
                <a:lnTo>
                  <a:pt x="1083703" y="2229310"/>
                </a:lnTo>
                <a:lnTo>
                  <a:pt x="1018320" y="2202829"/>
                </a:lnTo>
                <a:lnTo>
                  <a:pt x="948705" y="2170390"/>
                </a:lnTo>
                <a:lnTo>
                  <a:pt x="912594" y="2152040"/>
                </a:lnTo>
                <a:lnTo>
                  <a:pt x="875767" y="2132325"/>
                </a:lnTo>
                <a:lnTo>
                  <a:pt x="838337" y="2111287"/>
                </a:lnTo>
                <a:lnTo>
                  <a:pt x="800419" y="2088968"/>
                </a:lnTo>
                <a:lnTo>
                  <a:pt x="762125" y="2065409"/>
                </a:lnTo>
                <a:lnTo>
                  <a:pt x="723570" y="2040651"/>
                </a:lnTo>
                <a:lnTo>
                  <a:pt x="684868" y="2014737"/>
                </a:lnTo>
                <a:lnTo>
                  <a:pt x="646133" y="1987708"/>
                </a:lnTo>
                <a:lnTo>
                  <a:pt x="607478" y="1959605"/>
                </a:lnTo>
                <a:lnTo>
                  <a:pt x="569018" y="1930471"/>
                </a:lnTo>
                <a:lnTo>
                  <a:pt x="530866" y="1900346"/>
                </a:lnTo>
                <a:lnTo>
                  <a:pt x="493136" y="1869273"/>
                </a:lnTo>
                <a:lnTo>
                  <a:pt x="455942" y="1837294"/>
                </a:lnTo>
                <a:lnTo>
                  <a:pt x="419398" y="1804449"/>
                </a:lnTo>
                <a:lnTo>
                  <a:pt x="383618" y="1770780"/>
                </a:lnTo>
                <a:lnTo>
                  <a:pt x="348715" y="1736330"/>
                </a:lnTo>
                <a:lnTo>
                  <a:pt x="314804" y="1701139"/>
                </a:lnTo>
                <a:lnTo>
                  <a:pt x="281999" y="1665249"/>
                </a:lnTo>
                <a:lnTo>
                  <a:pt x="250413" y="1628703"/>
                </a:lnTo>
                <a:lnTo>
                  <a:pt x="220159" y="1591541"/>
                </a:lnTo>
                <a:lnTo>
                  <a:pt x="191353" y="1553805"/>
                </a:lnTo>
                <a:lnTo>
                  <a:pt x="164108" y="1515537"/>
                </a:lnTo>
                <a:lnTo>
                  <a:pt x="138538" y="1476778"/>
                </a:lnTo>
                <a:lnTo>
                  <a:pt x="114756" y="1437571"/>
                </a:lnTo>
                <a:lnTo>
                  <a:pt x="92877" y="1397956"/>
                </a:lnTo>
                <a:lnTo>
                  <a:pt x="73014" y="1357975"/>
                </a:lnTo>
                <a:lnTo>
                  <a:pt x="55281" y="1317671"/>
                </a:lnTo>
                <a:lnTo>
                  <a:pt x="39793" y="1277084"/>
                </a:lnTo>
                <a:lnTo>
                  <a:pt x="26663" y="1236256"/>
                </a:lnTo>
                <a:lnTo>
                  <a:pt x="16004" y="1195230"/>
                </a:lnTo>
                <a:lnTo>
                  <a:pt x="7932" y="1154045"/>
                </a:lnTo>
                <a:lnTo>
                  <a:pt x="2559" y="1112745"/>
                </a:lnTo>
                <a:lnTo>
                  <a:pt x="0" y="1071370"/>
                </a:lnTo>
                <a:lnTo>
                  <a:pt x="368" y="1029963"/>
                </a:lnTo>
                <a:lnTo>
                  <a:pt x="3777" y="988565"/>
                </a:lnTo>
                <a:lnTo>
                  <a:pt x="10341" y="947218"/>
                </a:lnTo>
                <a:lnTo>
                  <a:pt x="20175" y="905963"/>
                </a:lnTo>
                <a:lnTo>
                  <a:pt x="33391" y="864841"/>
                </a:lnTo>
                <a:lnTo>
                  <a:pt x="49501" y="824818"/>
                </a:lnTo>
                <a:lnTo>
                  <a:pt x="68217" y="785870"/>
                </a:lnTo>
                <a:lnTo>
                  <a:pt x="89435" y="747987"/>
                </a:lnTo>
                <a:lnTo>
                  <a:pt x="113051" y="711161"/>
                </a:lnTo>
                <a:lnTo>
                  <a:pt x="138962" y="675383"/>
                </a:lnTo>
                <a:lnTo>
                  <a:pt x="167062" y="640645"/>
                </a:lnTo>
                <a:lnTo>
                  <a:pt x="197249" y="606939"/>
                </a:lnTo>
                <a:lnTo>
                  <a:pt x="229418" y="574255"/>
                </a:lnTo>
                <a:lnTo>
                  <a:pt x="263465" y="542585"/>
                </a:lnTo>
                <a:lnTo>
                  <a:pt x="299287" y="511919"/>
                </a:lnTo>
                <a:lnTo>
                  <a:pt x="336778" y="482251"/>
                </a:lnTo>
                <a:lnTo>
                  <a:pt x="375836" y="453570"/>
                </a:lnTo>
                <a:lnTo>
                  <a:pt x="416356" y="425869"/>
                </a:lnTo>
                <a:lnTo>
                  <a:pt x="458234" y="399138"/>
                </a:lnTo>
                <a:lnTo>
                  <a:pt x="501367" y="373370"/>
                </a:lnTo>
                <a:lnTo>
                  <a:pt x="545649" y="348554"/>
                </a:lnTo>
                <a:lnTo>
                  <a:pt x="590978" y="324683"/>
                </a:lnTo>
                <a:lnTo>
                  <a:pt x="637249" y="301749"/>
                </a:lnTo>
                <a:lnTo>
                  <a:pt x="684359" y="279741"/>
                </a:lnTo>
                <a:lnTo>
                  <a:pt x="732202" y="258653"/>
                </a:lnTo>
                <a:lnTo>
                  <a:pt x="780676" y="238474"/>
                </a:lnTo>
                <a:lnTo>
                  <a:pt x="829676" y="219197"/>
                </a:lnTo>
                <a:lnTo>
                  <a:pt x="879098" y="200813"/>
                </a:lnTo>
                <a:lnTo>
                  <a:pt x="928839" y="183312"/>
                </a:lnTo>
                <a:lnTo>
                  <a:pt x="978793" y="166688"/>
                </a:lnTo>
                <a:lnTo>
                  <a:pt x="1028858" y="150930"/>
                </a:lnTo>
                <a:lnTo>
                  <a:pt x="1078930" y="136030"/>
                </a:lnTo>
                <a:lnTo>
                  <a:pt x="1128903" y="121981"/>
                </a:lnTo>
                <a:lnTo>
                  <a:pt x="1178675" y="108771"/>
                </a:lnTo>
                <a:lnTo>
                  <a:pt x="1228141" y="96395"/>
                </a:lnTo>
                <a:lnTo>
                  <a:pt x="1277197" y="84842"/>
                </a:lnTo>
                <a:lnTo>
                  <a:pt x="1325740" y="74103"/>
                </a:lnTo>
                <a:lnTo>
                  <a:pt x="1373664" y="64172"/>
                </a:lnTo>
                <a:lnTo>
                  <a:pt x="1420868" y="55037"/>
                </a:lnTo>
                <a:lnTo>
                  <a:pt x="1467245" y="46692"/>
                </a:lnTo>
                <a:lnTo>
                  <a:pt x="1512693" y="39128"/>
                </a:lnTo>
                <a:lnTo>
                  <a:pt x="1557107" y="32335"/>
                </a:lnTo>
                <a:lnTo>
                  <a:pt x="1600383" y="26305"/>
                </a:lnTo>
                <a:lnTo>
                  <a:pt x="1642417" y="21030"/>
                </a:lnTo>
                <a:lnTo>
                  <a:pt x="1683106" y="16500"/>
                </a:lnTo>
                <a:lnTo>
                  <a:pt x="1722345" y="12708"/>
                </a:lnTo>
                <a:lnTo>
                  <a:pt x="1810370" y="6320"/>
                </a:lnTo>
                <a:lnTo>
                  <a:pt x="1860700" y="3713"/>
                </a:lnTo>
                <a:lnTo>
                  <a:pt x="1911021" y="1803"/>
                </a:lnTo>
                <a:lnTo>
                  <a:pt x="1961332" y="572"/>
                </a:lnTo>
                <a:lnTo>
                  <a:pt x="2011632" y="0"/>
                </a:lnTo>
                <a:lnTo>
                  <a:pt x="2061921" y="66"/>
                </a:lnTo>
                <a:lnTo>
                  <a:pt x="2112196" y="753"/>
                </a:lnTo>
                <a:lnTo>
                  <a:pt x="2162458" y="2040"/>
                </a:lnTo>
                <a:lnTo>
                  <a:pt x="2212705" y="3908"/>
                </a:lnTo>
                <a:lnTo>
                  <a:pt x="2262937" y="6338"/>
                </a:lnTo>
                <a:lnTo>
                  <a:pt x="2313153" y="9309"/>
                </a:lnTo>
                <a:lnTo>
                  <a:pt x="2363352" y="12804"/>
                </a:lnTo>
                <a:lnTo>
                  <a:pt x="2413533" y="16801"/>
                </a:lnTo>
                <a:lnTo>
                  <a:pt x="2463695" y="21281"/>
                </a:lnTo>
                <a:lnTo>
                  <a:pt x="2513837" y="26226"/>
                </a:lnTo>
                <a:lnTo>
                  <a:pt x="2563958" y="31616"/>
                </a:lnTo>
                <a:lnTo>
                  <a:pt x="2614058" y="37431"/>
                </a:lnTo>
                <a:lnTo>
                  <a:pt x="2664136" y="43652"/>
                </a:lnTo>
                <a:lnTo>
                  <a:pt x="2714190" y="50259"/>
                </a:lnTo>
                <a:lnTo>
                  <a:pt x="2764220" y="57232"/>
                </a:lnTo>
                <a:lnTo>
                  <a:pt x="2814226" y="64553"/>
                </a:lnTo>
                <a:lnTo>
                  <a:pt x="2864205" y="72203"/>
                </a:lnTo>
                <a:lnTo>
                  <a:pt x="2914158" y="80160"/>
                </a:lnTo>
                <a:lnTo>
                  <a:pt x="2964083" y="88407"/>
                </a:lnTo>
                <a:lnTo>
                  <a:pt x="3013979" y="96923"/>
                </a:lnTo>
                <a:lnTo>
                  <a:pt x="3063846" y="105689"/>
                </a:lnTo>
                <a:lnTo>
                  <a:pt x="3113683" y="114685"/>
                </a:lnTo>
                <a:lnTo>
                  <a:pt x="3163489" y="123893"/>
                </a:lnTo>
                <a:lnTo>
                  <a:pt x="3213262" y="133293"/>
                </a:lnTo>
                <a:lnTo>
                  <a:pt x="3263003" y="142865"/>
                </a:lnTo>
                <a:lnTo>
                  <a:pt x="3312710" y="152589"/>
                </a:lnTo>
                <a:lnTo>
                  <a:pt x="3362383" y="162447"/>
                </a:lnTo>
                <a:lnTo>
                  <a:pt x="3461620" y="182484"/>
                </a:lnTo>
                <a:lnTo>
                  <a:pt x="3610194" y="213054"/>
                </a:lnTo>
                <a:lnTo>
                  <a:pt x="3659641" y="223303"/>
                </a:lnTo>
                <a:lnTo>
                  <a:pt x="3707879" y="233448"/>
                </a:lnTo>
                <a:lnTo>
                  <a:pt x="3756483" y="244010"/>
                </a:lnTo>
                <a:lnTo>
                  <a:pt x="3805344" y="255056"/>
                </a:lnTo>
                <a:lnTo>
                  <a:pt x="3854355" y="266654"/>
                </a:lnTo>
                <a:lnTo>
                  <a:pt x="3903410" y="278871"/>
                </a:lnTo>
                <a:lnTo>
                  <a:pt x="3952400" y="291776"/>
                </a:lnTo>
                <a:lnTo>
                  <a:pt x="4001219" y="305435"/>
                </a:lnTo>
                <a:lnTo>
                  <a:pt x="4049759" y="319915"/>
                </a:lnTo>
                <a:lnTo>
                  <a:pt x="4097913" y="335285"/>
                </a:lnTo>
                <a:lnTo>
                  <a:pt x="4145574" y="351612"/>
                </a:lnTo>
                <a:lnTo>
                  <a:pt x="4192634" y="368963"/>
                </a:lnTo>
                <a:lnTo>
                  <a:pt x="4238987" y="387406"/>
                </a:lnTo>
                <a:lnTo>
                  <a:pt x="4284524" y="407008"/>
                </a:lnTo>
                <a:lnTo>
                  <a:pt x="4329139" y="427837"/>
                </a:lnTo>
                <a:lnTo>
                  <a:pt x="4372725" y="449961"/>
                </a:lnTo>
                <a:lnTo>
                  <a:pt x="4415174" y="473446"/>
                </a:lnTo>
                <a:lnTo>
                  <a:pt x="4456378" y="498361"/>
                </a:lnTo>
                <a:lnTo>
                  <a:pt x="4496231" y="524773"/>
                </a:lnTo>
                <a:lnTo>
                  <a:pt x="4534625" y="552749"/>
                </a:lnTo>
                <a:lnTo>
                  <a:pt x="4571454" y="582356"/>
                </a:lnTo>
                <a:lnTo>
                  <a:pt x="4606609" y="613663"/>
                </a:lnTo>
                <a:lnTo>
                  <a:pt x="4639984" y="646737"/>
                </a:lnTo>
                <a:lnTo>
                  <a:pt x="4671471" y="681646"/>
                </a:lnTo>
                <a:lnTo>
                  <a:pt x="4700963" y="718456"/>
                </a:lnTo>
                <a:lnTo>
                  <a:pt x="4728353" y="757236"/>
                </a:lnTo>
                <a:lnTo>
                  <a:pt x="4753533" y="798052"/>
                </a:lnTo>
                <a:lnTo>
                  <a:pt x="4776397" y="840973"/>
                </a:lnTo>
                <a:lnTo>
                  <a:pt x="4795354" y="882838"/>
                </a:lnTo>
                <a:lnTo>
                  <a:pt x="4811365" y="925320"/>
                </a:lnTo>
                <a:lnTo>
                  <a:pt x="4824498" y="968338"/>
                </a:lnTo>
                <a:lnTo>
                  <a:pt x="4834824" y="1011811"/>
                </a:lnTo>
                <a:lnTo>
                  <a:pt x="4842413" y="1055659"/>
                </a:lnTo>
                <a:lnTo>
                  <a:pt x="4847334" y="1099799"/>
                </a:lnTo>
                <a:lnTo>
                  <a:pt x="4849658" y="1144152"/>
                </a:lnTo>
                <a:lnTo>
                  <a:pt x="4849455" y="1188635"/>
                </a:lnTo>
                <a:lnTo>
                  <a:pt x="4846796" y="1233169"/>
                </a:lnTo>
                <a:lnTo>
                  <a:pt x="4841748" y="1277672"/>
                </a:lnTo>
                <a:lnTo>
                  <a:pt x="4834384" y="1322063"/>
                </a:lnTo>
                <a:lnTo>
                  <a:pt x="4824773" y="1366261"/>
                </a:lnTo>
                <a:lnTo>
                  <a:pt x="4812985" y="1410185"/>
                </a:lnTo>
                <a:lnTo>
                  <a:pt x="4799090" y="1453754"/>
                </a:lnTo>
                <a:lnTo>
                  <a:pt x="4783157" y="1496887"/>
                </a:lnTo>
                <a:lnTo>
                  <a:pt x="4765258" y="1539503"/>
                </a:lnTo>
                <a:lnTo>
                  <a:pt x="4745462" y="1581521"/>
                </a:lnTo>
                <a:lnTo>
                  <a:pt x="4723839" y="1622860"/>
                </a:lnTo>
                <a:lnTo>
                  <a:pt x="4700459" y="1663439"/>
                </a:lnTo>
                <a:lnTo>
                  <a:pt x="4675393" y="1703177"/>
                </a:lnTo>
                <a:lnTo>
                  <a:pt x="4648709" y="1741994"/>
                </a:lnTo>
                <a:lnTo>
                  <a:pt x="4620479" y="1779807"/>
                </a:lnTo>
                <a:lnTo>
                  <a:pt x="4590772" y="1816536"/>
                </a:lnTo>
                <a:lnTo>
                  <a:pt x="4559658" y="1852100"/>
                </a:lnTo>
                <a:lnTo>
                  <a:pt x="4527208" y="1886418"/>
                </a:lnTo>
                <a:lnTo>
                  <a:pt x="4493491" y="1919409"/>
                </a:lnTo>
                <a:lnTo>
                  <a:pt x="4458577" y="1950992"/>
                </a:lnTo>
                <a:lnTo>
                  <a:pt x="4422536" y="1981086"/>
                </a:lnTo>
                <a:lnTo>
                  <a:pt x="4385439" y="2009610"/>
                </a:lnTo>
                <a:lnTo>
                  <a:pt x="4347355" y="2036482"/>
                </a:lnTo>
                <a:lnTo>
                  <a:pt x="4308355" y="2061623"/>
                </a:lnTo>
                <a:lnTo>
                  <a:pt x="4265876" y="2086782"/>
                </a:lnTo>
                <a:lnTo>
                  <a:pt x="4222769" y="2110453"/>
                </a:lnTo>
                <a:lnTo>
                  <a:pt x="4179060" y="2132688"/>
                </a:lnTo>
                <a:lnTo>
                  <a:pt x="4134778" y="2153538"/>
                </a:lnTo>
                <a:lnTo>
                  <a:pt x="4089952" y="2173055"/>
                </a:lnTo>
                <a:lnTo>
                  <a:pt x="4044609" y="2191289"/>
                </a:lnTo>
                <a:lnTo>
                  <a:pt x="3998777" y="2208293"/>
                </a:lnTo>
                <a:lnTo>
                  <a:pt x="3952485" y="2224118"/>
                </a:lnTo>
                <a:lnTo>
                  <a:pt x="3905760" y="2238816"/>
                </a:lnTo>
                <a:lnTo>
                  <a:pt x="3858631" y="2252437"/>
                </a:lnTo>
                <a:lnTo>
                  <a:pt x="3811126" y="2265033"/>
                </a:lnTo>
                <a:lnTo>
                  <a:pt x="3763273" y="2276656"/>
                </a:lnTo>
                <a:lnTo>
                  <a:pt x="3715099" y="2287357"/>
                </a:lnTo>
                <a:lnTo>
                  <a:pt x="3666634" y="2297187"/>
                </a:lnTo>
                <a:lnTo>
                  <a:pt x="3617905" y="2306199"/>
                </a:lnTo>
                <a:lnTo>
                  <a:pt x="3568940" y="2314443"/>
                </a:lnTo>
                <a:lnTo>
                  <a:pt x="3519767" y="2321970"/>
                </a:lnTo>
                <a:lnTo>
                  <a:pt x="3470415" y="2328833"/>
                </a:lnTo>
                <a:lnTo>
                  <a:pt x="3420911" y="2335082"/>
                </a:lnTo>
                <a:lnTo>
                  <a:pt x="3371283" y="2340770"/>
                </a:lnTo>
                <a:lnTo>
                  <a:pt x="3321561" y="2345947"/>
                </a:lnTo>
                <a:lnTo>
                  <a:pt x="3271771" y="2350665"/>
                </a:lnTo>
                <a:lnTo>
                  <a:pt x="3221942" y="2354976"/>
                </a:lnTo>
                <a:lnTo>
                  <a:pt x="3172101" y="2358930"/>
                </a:lnTo>
                <a:lnTo>
                  <a:pt x="3122278" y="2362580"/>
                </a:lnTo>
                <a:lnTo>
                  <a:pt x="3072500" y="2365976"/>
                </a:lnTo>
                <a:lnTo>
                  <a:pt x="3022795" y="2369170"/>
                </a:lnTo>
                <a:lnTo>
                  <a:pt x="2923717" y="2375159"/>
                </a:lnTo>
                <a:lnTo>
                  <a:pt x="2823182" y="2381012"/>
                </a:lnTo>
                <a:lnTo>
                  <a:pt x="2772799" y="2383846"/>
                </a:lnTo>
                <a:lnTo>
                  <a:pt x="2722353" y="2386580"/>
                </a:lnTo>
                <a:lnTo>
                  <a:pt x="2671853" y="2389184"/>
                </a:lnTo>
                <a:lnTo>
                  <a:pt x="2621308" y="2391629"/>
                </a:lnTo>
                <a:lnTo>
                  <a:pt x="2570727" y="2393887"/>
                </a:lnTo>
                <a:lnTo>
                  <a:pt x="2520121" y="2395927"/>
                </a:lnTo>
                <a:lnTo>
                  <a:pt x="2469497" y="2397720"/>
                </a:lnTo>
                <a:lnTo>
                  <a:pt x="2418867" y="2399238"/>
                </a:lnTo>
                <a:lnTo>
                  <a:pt x="2368239" y="2400451"/>
                </a:lnTo>
                <a:lnTo>
                  <a:pt x="2317623" y="2401329"/>
                </a:lnTo>
                <a:lnTo>
                  <a:pt x="2267029" y="2401845"/>
                </a:lnTo>
                <a:lnTo>
                  <a:pt x="2216465" y="2401968"/>
                </a:lnTo>
                <a:lnTo>
                  <a:pt x="2165941" y="2401670"/>
                </a:lnTo>
                <a:lnTo>
                  <a:pt x="2115467" y="2400920"/>
                </a:lnTo>
                <a:lnTo>
                  <a:pt x="2065052" y="2399690"/>
                </a:lnTo>
                <a:lnTo>
                  <a:pt x="2014705" y="2397952"/>
                </a:lnTo>
                <a:lnTo>
                  <a:pt x="1964436" y="2395674"/>
                </a:lnTo>
                <a:lnTo>
                  <a:pt x="1914255" y="2392829"/>
                </a:lnTo>
                <a:lnTo>
                  <a:pt x="1864171" y="2389387"/>
                </a:lnTo>
                <a:lnTo>
                  <a:pt x="1814192" y="2385319"/>
                </a:lnTo>
                <a:lnTo>
                  <a:pt x="1764330" y="2380596"/>
                </a:lnTo>
                <a:lnTo>
                  <a:pt x="1714593" y="2375188"/>
                </a:lnTo>
                <a:lnTo>
                  <a:pt x="1664991" y="2369067"/>
                </a:lnTo>
                <a:lnTo>
                  <a:pt x="1615532" y="2362202"/>
                </a:lnTo>
                <a:lnTo>
                  <a:pt x="1566227" y="2354566"/>
                </a:lnTo>
                <a:lnTo>
                  <a:pt x="1517086" y="2346128"/>
                </a:lnTo>
                <a:lnTo>
                  <a:pt x="1468116" y="2336859"/>
                </a:lnTo>
                <a:lnTo>
                  <a:pt x="1419329" y="2326731"/>
                </a:lnTo>
                <a:lnTo>
                  <a:pt x="1370733" y="2315714"/>
                </a:lnTo>
                <a:close/>
              </a:path>
            </a:pathLst>
          </a:custGeom>
          <a:solidFill>
            <a:srgbClr val="EBE7DD"/>
          </a:solidFill>
        </p:spPr>
        <p:txBody>
          <a:bodyPr wrap="square" lIns="0" tIns="0" rIns="0" bIns="0" rtlCol="0"/>
          <a:lstStyle/>
          <a:p>
            <a:endParaRPr/>
          </a:p>
        </p:txBody>
      </p:sp>
      <p:pic>
        <p:nvPicPr>
          <p:cNvPr id="20" name="bg object 20"/>
          <p:cNvPicPr/>
          <p:nvPr/>
        </p:nvPicPr>
        <p:blipFill>
          <a:blip r:embed="rId2" cstate="print"/>
          <a:stretch>
            <a:fillRect/>
          </a:stretch>
        </p:blipFill>
        <p:spPr>
          <a:xfrm>
            <a:off x="15850065" y="515801"/>
            <a:ext cx="1819274" cy="1028699"/>
          </a:xfrm>
          <a:prstGeom prst="rect">
            <a:avLst/>
          </a:prstGeom>
        </p:spPr>
      </p:pic>
      <p:pic>
        <p:nvPicPr>
          <p:cNvPr id="21" name="bg object 21"/>
          <p:cNvPicPr/>
          <p:nvPr/>
        </p:nvPicPr>
        <p:blipFill>
          <a:blip r:embed="rId3" cstate="print"/>
          <a:stretch>
            <a:fillRect/>
          </a:stretch>
        </p:blipFill>
        <p:spPr>
          <a:xfrm>
            <a:off x="1060638" y="7229905"/>
            <a:ext cx="1038224" cy="1038224"/>
          </a:xfrm>
          <a:prstGeom prst="rect">
            <a:avLst/>
          </a:prstGeom>
        </p:spPr>
      </p:pic>
      <p:pic>
        <p:nvPicPr>
          <p:cNvPr id="22" name="bg object 22"/>
          <p:cNvPicPr/>
          <p:nvPr/>
        </p:nvPicPr>
        <p:blipFill>
          <a:blip r:embed="rId4" cstate="print"/>
          <a:stretch>
            <a:fillRect/>
          </a:stretch>
        </p:blipFill>
        <p:spPr>
          <a:xfrm>
            <a:off x="2757896" y="7229905"/>
            <a:ext cx="781049" cy="781049"/>
          </a:xfrm>
          <a:prstGeom prst="rect">
            <a:avLst/>
          </a:prstGeom>
        </p:spPr>
      </p:pic>
      <p:pic>
        <p:nvPicPr>
          <p:cNvPr id="23" name="bg object 23"/>
          <p:cNvPicPr/>
          <p:nvPr/>
        </p:nvPicPr>
        <p:blipFill>
          <a:blip r:embed="rId5" cstate="print"/>
          <a:stretch>
            <a:fillRect/>
          </a:stretch>
        </p:blipFill>
        <p:spPr>
          <a:xfrm>
            <a:off x="3036762" y="8129692"/>
            <a:ext cx="2009774" cy="723899"/>
          </a:xfrm>
          <a:prstGeom prst="rect">
            <a:avLst/>
          </a:prstGeom>
        </p:spPr>
      </p:pic>
      <p:pic>
        <p:nvPicPr>
          <p:cNvPr id="24" name="bg object 24"/>
          <p:cNvPicPr/>
          <p:nvPr/>
        </p:nvPicPr>
        <p:blipFill>
          <a:blip r:embed="rId6" cstate="print"/>
          <a:stretch>
            <a:fillRect/>
          </a:stretch>
        </p:blipFill>
        <p:spPr>
          <a:xfrm>
            <a:off x="2094905" y="8020353"/>
            <a:ext cx="695324" cy="942974"/>
          </a:xfrm>
          <a:prstGeom prst="rect">
            <a:avLst/>
          </a:prstGeom>
        </p:spPr>
      </p:pic>
      <p:sp>
        <p:nvSpPr>
          <p:cNvPr id="2" name="Holder 2"/>
          <p:cNvSpPr>
            <a:spLocks noGrp="1"/>
          </p:cNvSpPr>
          <p:nvPr>
            <p:ph type="ctrTitle"/>
          </p:nvPr>
        </p:nvSpPr>
        <p:spPr>
          <a:xfrm>
            <a:off x="1016000" y="669806"/>
            <a:ext cx="3150235" cy="1666875"/>
          </a:xfrm>
          <a:prstGeom prst="rect">
            <a:avLst/>
          </a:prstGeom>
        </p:spPr>
        <p:txBody>
          <a:bodyPr wrap="square" lIns="0" tIns="0" rIns="0" bIns="0">
            <a:spAutoFit/>
          </a:bodyPr>
          <a:lstStyle>
            <a:lvl1pPr>
              <a:defRPr sz="6400" b="0" i="0">
                <a:solidFill>
                  <a:srgbClr val="EBE7DD"/>
                </a:solidFill>
                <a:latin typeface="Trebuchet MS"/>
                <a:cs typeface="Trebuchet MS"/>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2400" b="0" i="0">
                <a:solidFill>
                  <a:srgbClr val="21212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0" i="0">
                <a:solidFill>
                  <a:srgbClr val="EBE7DD"/>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400" b="0" i="0">
                <a:solidFill>
                  <a:srgbClr val="21212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0" i="0">
                <a:solidFill>
                  <a:srgbClr val="EBE7DD"/>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6/30/2025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508742"/>
            <a:ext cx="18288000" cy="3778885"/>
          </a:xfrm>
          <a:custGeom>
            <a:avLst/>
            <a:gdLst/>
            <a:ahLst/>
            <a:cxnLst/>
            <a:rect l="l" t="t" r="r" b="b"/>
            <a:pathLst>
              <a:path w="18288000" h="3778884">
                <a:moveTo>
                  <a:pt x="0" y="3778256"/>
                </a:moveTo>
                <a:lnTo>
                  <a:pt x="18287998" y="3778256"/>
                </a:lnTo>
                <a:lnTo>
                  <a:pt x="18287998" y="0"/>
                </a:lnTo>
                <a:lnTo>
                  <a:pt x="0" y="0"/>
                </a:lnTo>
                <a:lnTo>
                  <a:pt x="0" y="3778256"/>
                </a:lnTo>
                <a:close/>
              </a:path>
            </a:pathLst>
          </a:custGeom>
          <a:solidFill>
            <a:srgbClr val="212121"/>
          </a:solidFill>
        </p:spPr>
        <p:txBody>
          <a:bodyPr wrap="square" lIns="0" tIns="0" rIns="0" bIns="0" rtlCol="0"/>
          <a:lstStyle/>
          <a:p>
            <a:endParaRPr/>
          </a:p>
        </p:txBody>
      </p:sp>
      <p:sp>
        <p:nvSpPr>
          <p:cNvPr id="17" name="bg object 17"/>
          <p:cNvSpPr/>
          <p:nvPr/>
        </p:nvSpPr>
        <p:spPr>
          <a:xfrm>
            <a:off x="0" y="0"/>
            <a:ext cx="18288000" cy="6508750"/>
          </a:xfrm>
          <a:custGeom>
            <a:avLst/>
            <a:gdLst/>
            <a:ahLst/>
            <a:cxnLst/>
            <a:rect l="l" t="t" r="r" b="b"/>
            <a:pathLst>
              <a:path w="18288000" h="6508750">
                <a:moveTo>
                  <a:pt x="0" y="0"/>
                </a:moveTo>
                <a:lnTo>
                  <a:pt x="18287999" y="0"/>
                </a:lnTo>
                <a:lnTo>
                  <a:pt x="18287999" y="6508743"/>
                </a:lnTo>
                <a:lnTo>
                  <a:pt x="0" y="6508743"/>
                </a:lnTo>
                <a:lnTo>
                  <a:pt x="0" y="0"/>
                </a:lnTo>
                <a:close/>
              </a:path>
            </a:pathLst>
          </a:custGeom>
          <a:solidFill>
            <a:srgbClr val="EBE7DD"/>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400" b="0" i="0">
                <a:solidFill>
                  <a:srgbClr val="EBE7DD"/>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6/30/2025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6/30/2025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EBE7DD"/>
          </a:solidFill>
        </p:spPr>
        <p:txBody>
          <a:bodyPr wrap="square" lIns="0" tIns="0" rIns="0" bIns="0" rtlCol="0"/>
          <a:lstStyle/>
          <a:p>
            <a:endParaRPr/>
          </a:p>
        </p:txBody>
      </p:sp>
      <p:sp>
        <p:nvSpPr>
          <p:cNvPr id="2" name="Holder 2"/>
          <p:cNvSpPr>
            <a:spLocks noGrp="1"/>
          </p:cNvSpPr>
          <p:nvPr>
            <p:ph type="title"/>
          </p:nvPr>
        </p:nvSpPr>
        <p:spPr>
          <a:xfrm>
            <a:off x="623134" y="164325"/>
            <a:ext cx="16902832" cy="1828095"/>
          </a:xfrm>
          <a:prstGeom prst="rect">
            <a:avLst/>
          </a:prstGeom>
        </p:spPr>
        <p:txBody>
          <a:bodyPr wrap="square" lIns="0" tIns="0" rIns="0" bIns="0">
            <a:spAutoFit/>
          </a:bodyPr>
          <a:lstStyle>
            <a:lvl1pPr>
              <a:defRPr sz="6400" b="0" i="0">
                <a:solidFill>
                  <a:srgbClr val="EBE7DD"/>
                </a:solidFill>
                <a:latin typeface="Trebuchet MS"/>
                <a:cs typeface="Trebuchet MS"/>
              </a:defRPr>
            </a:lvl1pPr>
          </a:lstStyle>
          <a:p>
            <a:endParaRPr/>
          </a:p>
        </p:txBody>
      </p:sp>
      <p:sp>
        <p:nvSpPr>
          <p:cNvPr id="3" name="Holder 3"/>
          <p:cNvSpPr>
            <a:spLocks noGrp="1"/>
          </p:cNvSpPr>
          <p:nvPr>
            <p:ph type="body" idx="1"/>
          </p:nvPr>
        </p:nvSpPr>
        <p:spPr>
          <a:xfrm>
            <a:off x="7490614" y="1670479"/>
            <a:ext cx="9292590" cy="2924810"/>
          </a:xfrm>
          <a:prstGeom prst="rect">
            <a:avLst/>
          </a:prstGeom>
        </p:spPr>
        <p:txBody>
          <a:bodyPr wrap="square" lIns="0" tIns="0" rIns="0" bIns="0">
            <a:spAutoFit/>
          </a:bodyPr>
          <a:lstStyle>
            <a:lvl1pPr>
              <a:defRPr sz="2400" b="0" i="0">
                <a:solidFill>
                  <a:srgbClr val="212121"/>
                </a:solidFill>
                <a:latin typeface="Trebuchet MS"/>
                <a:cs typeface="Trebuchet MS"/>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6/30/2025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jp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5" Type="http://schemas.microsoft.com/office/2007/relationships/hdphoto" Target="../media/hdphoto1.wdp"/><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23.pn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45.png"/><Relationship Id="rId10" Type="http://schemas.openxmlformats.org/officeDocument/2006/relationships/image" Target="../media/image19.png"/><Relationship Id="rId4" Type="http://schemas.microsoft.com/office/2007/relationships/hdphoto" Target="../media/hdphoto3.wdp"/><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46.pn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3.xml"/><Relationship Id="rId16"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47.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 Id="rId14" Type="http://schemas.openxmlformats.org/officeDocument/2006/relationships/hyperlink" Target="https://www.nvidia.com/en-us/glossary/xgboost/"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49.pn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 Id="rId14" Type="http://schemas.openxmlformats.org/officeDocument/2006/relationships/hyperlink" Target="https://www.nvidia.com/en-us/glossary/xgboost/"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50.pn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 Id="rId14" Type="http://schemas.openxmlformats.org/officeDocument/2006/relationships/hyperlink" Target="https://www.nvidia.com/en-us/glossary/xgboost/"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50.pn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6.xml"/><Relationship Id="rId16" Type="http://schemas.openxmlformats.org/officeDocument/2006/relationships/hyperlink" Target="https://www.nvidia.com/en-us/glossary/xgboost/" TargetMode="Externa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hyperlink" Target="https://medium.com/almabetter/xgboost-a-boosting-ensemble-b273a71de7a8" TargetMode="External"/><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 Id="rId14"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hyperlink" Target="https://www.nvidia.com/en-us/glossary/xgboost/" TargetMode="External"/><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 Id="rId14" Type="http://schemas.openxmlformats.org/officeDocument/2006/relationships/image" Target="../media/image52.gif"/></Relationships>
</file>

<file path=ppt/slides/_rels/slide18.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hyperlink" Target="https://www.nvidia.com/en-us/glossary/xgboost/" TargetMode="External"/><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 Id="rId14" Type="http://schemas.openxmlformats.org/officeDocument/2006/relationships/image" Target="../media/image53.gif"/></Relationships>
</file>

<file path=ppt/slides/_rels/slide19.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hyperlink" Target="https://www.nvidia.com/en-us/glossary/xgboost/" TargetMode="External"/><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54.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 Id="rId14" Type="http://schemas.openxmlformats.org/officeDocument/2006/relationships/image" Target="../media/image53.gif"/></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microsoft.com/office/2007/relationships/hdphoto" Target="../media/hdphoto1.wdp"/><Relationship Id="rId11" Type="http://schemas.openxmlformats.org/officeDocument/2006/relationships/image" Target="../media/image19.png"/><Relationship Id="rId5" Type="http://schemas.openxmlformats.org/officeDocument/2006/relationships/image" Target="../media/image7.png"/><Relationship Id="rId10" Type="http://schemas.openxmlformats.org/officeDocument/2006/relationships/image" Target="../media/image18.svg"/><Relationship Id="rId4" Type="http://schemas.microsoft.com/office/2007/relationships/hdphoto" Target="../media/hdphoto2.wdp"/><Relationship Id="rId9" Type="http://schemas.openxmlformats.org/officeDocument/2006/relationships/image" Target="../media/image17.png"/><Relationship Id="rId14" Type="http://schemas.openxmlformats.org/officeDocument/2006/relationships/image" Target="../media/image22.svg"/></Relationships>
</file>

<file path=ppt/slides/_rels/slide20.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hyperlink" Target="https://www.nvidia.com/en-us/glossary/xgboost/" TargetMode="External"/><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54.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 Id="rId14" Type="http://schemas.openxmlformats.org/officeDocument/2006/relationships/image" Target="../media/image53.gif"/></Relationships>
</file>

<file path=ppt/slides/_rels/slide21.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hyperlink" Target="https://medium.com/almabetter/xgboost-a-boosting-ensemble-b273a71de7a8" TargetMode="External"/><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s>
</file>

<file path=ppt/slides/_rels/slide2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55.pn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 Id="rId14"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s>
</file>

<file path=ppt/slides/_rels/slide2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57.pn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59.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 Id="rId14"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60.pn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 Id="rId14"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s>
</file>

<file path=ppt/slides/_rels/slide29.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62.pn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63.pn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s>
</file>

<file path=ppt/slides/_rels/slide31.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64.pn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s>
</file>

<file path=ppt/slides/_rels/slide3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65.pn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 Id="rId14" Type="http://schemas.openxmlformats.org/officeDocument/2006/relationships/image" Target="../media/image66.png"/></Relationships>
</file>

<file path=ppt/slides/_rels/slide3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s>
</file>

<file path=ppt/slides/_rels/slide3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67.pn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s>
</file>

<file path=ppt/slides/_rels/slide3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68.pn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 Id="rId14"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image" Target="../media/image20.svg"/><Relationship Id="rId3" Type="http://schemas.openxmlformats.org/officeDocument/2006/relationships/image" Target="../media/image23.png"/><Relationship Id="rId21" Type="http://schemas.openxmlformats.org/officeDocument/2006/relationships/image" Target="../media/image15.png"/><Relationship Id="rId7" Type="http://schemas.openxmlformats.org/officeDocument/2006/relationships/image" Target="../media/image26.png"/><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35.svg"/><Relationship Id="rId20" Type="http://schemas.openxmlformats.org/officeDocument/2006/relationships/image" Target="../media/image39.svg"/><Relationship Id="rId1" Type="http://schemas.openxmlformats.org/officeDocument/2006/relationships/slideLayout" Target="../slideLayouts/slideLayout3.xml"/><Relationship Id="rId6" Type="http://schemas.openxmlformats.org/officeDocument/2006/relationships/image" Target="../media/image25.svg"/><Relationship Id="rId11" Type="http://schemas.openxmlformats.org/officeDocument/2006/relationships/image" Target="../media/image30.png"/><Relationship Id="rId24" Type="http://schemas.openxmlformats.org/officeDocument/2006/relationships/image" Target="../media/image18.sv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17.png"/><Relationship Id="rId28" Type="http://schemas.openxmlformats.org/officeDocument/2006/relationships/image" Target="../media/image22.svg"/><Relationship Id="rId10" Type="http://schemas.openxmlformats.org/officeDocument/2006/relationships/image" Target="../media/image29.svg"/><Relationship Id="rId19" Type="http://schemas.openxmlformats.org/officeDocument/2006/relationships/image" Target="../media/image38.png"/><Relationship Id="rId4" Type="http://schemas.microsoft.com/office/2007/relationships/hdphoto" Target="../media/hdphoto3.wdp"/><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16.svg"/><Relationship Id="rId27"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image" Target="../media/image19.png"/><Relationship Id="rId3" Type="http://schemas.openxmlformats.org/officeDocument/2006/relationships/image" Target="../media/image23.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18.svg"/><Relationship Id="rId2" Type="http://schemas.openxmlformats.org/officeDocument/2006/relationships/notesSlide" Target="../notesSlides/notesSlide5.xml"/><Relationship Id="rId16" Type="http://schemas.openxmlformats.org/officeDocument/2006/relationships/image" Target="../media/image35.svg"/><Relationship Id="rId20" Type="http://schemas.openxmlformats.org/officeDocument/2006/relationships/image" Target="../media/image39.svg"/><Relationship Id="rId29" Type="http://schemas.openxmlformats.org/officeDocument/2006/relationships/image" Target="../media/image22.svg"/><Relationship Id="rId1" Type="http://schemas.openxmlformats.org/officeDocument/2006/relationships/slideLayout" Target="../slideLayouts/slideLayout3.xml"/><Relationship Id="rId6" Type="http://schemas.openxmlformats.org/officeDocument/2006/relationships/image" Target="../media/image25.svg"/><Relationship Id="rId11" Type="http://schemas.openxmlformats.org/officeDocument/2006/relationships/image" Target="../media/image30.png"/><Relationship Id="rId24" Type="http://schemas.openxmlformats.org/officeDocument/2006/relationships/image" Target="../media/image17.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16.svg"/><Relationship Id="rId28" Type="http://schemas.openxmlformats.org/officeDocument/2006/relationships/image" Target="../media/image21.png"/><Relationship Id="rId10" Type="http://schemas.openxmlformats.org/officeDocument/2006/relationships/image" Target="../media/image29.svg"/><Relationship Id="rId19" Type="http://schemas.openxmlformats.org/officeDocument/2006/relationships/image" Target="../media/image38.png"/><Relationship Id="rId4" Type="http://schemas.microsoft.com/office/2007/relationships/hdphoto" Target="../media/hdphoto3.wdp"/><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15.png"/><Relationship Id="rId27" Type="http://schemas.openxmlformats.org/officeDocument/2006/relationships/image" Target="../media/image20.sv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23.png"/><Relationship Id="rId7" Type="http://schemas.openxmlformats.org/officeDocument/2006/relationships/hyperlink" Target="https://www.anaconda.com/download" TargetMode="External"/><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18.svg"/><Relationship Id="rId5" Type="http://schemas.openxmlformats.org/officeDocument/2006/relationships/image" Target="../media/image41.png"/><Relationship Id="rId15" Type="http://schemas.openxmlformats.org/officeDocument/2006/relationships/image" Target="../media/image22.svg"/><Relationship Id="rId10" Type="http://schemas.openxmlformats.org/officeDocument/2006/relationships/image" Target="../media/image17.png"/><Relationship Id="rId4" Type="http://schemas.microsoft.com/office/2007/relationships/hdphoto" Target="../media/hdphoto3.wdp"/><Relationship Id="rId9" Type="http://schemas.openxmlformats.org/officeDocument/2006/relationships/image" Target="../media/image16.sv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23.png"/><Relationship Id="rId7" Type="http://schemas.openxmlformats.org/officeDocument/2006/relationships/image" Target="../media/image43.png"/><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11" Type="http://schemas.openxmlformats.org/officeDocument/2006/relationships/image" Target="../media/image18.svg"/><Relationship Id="rId5" Type="http://schemas.openxmlformats.org/officeDocument/2006/relationships/hyperlink" Target="https://www.anaconda.com/download" TargetMode="External"/><Relationship Id="rId15" Type="http://schemas.openxmlformats.org/officeDocument/2006/relationships/image" Target="../media/image22.svg"/><Relationship Id="rId10" Type="http://schemas.openxmlformats.org/officeDocument/2006/relationships/image" Target="../media/image17.png"/><Relationship Id="rId4" Type="http://schemas.microsoft.com/office/2007/relationships/hdphoto" Target="../media/hdphoto3.wdp"/><Relationship Id="rId9" Type="http://schemas.openxmlformats.org/officeDocument/2006/relationships/image" Target="../media/image16.sv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23.png"/><Relationship Id="rId7" Type="http://schemas.openxmlformats.org/officeDocument/2006/relationships/image" Target="../media/image44.pn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11" Type="http://schemas.openxmlformats.org/officeDocument/2006/relationships/image" Target="../media/image18.svg"/><Relationship Id="rId5" Type="http://schemas.openxmlformats.org/officeDocument/2006/relationships/hyperlink" Target="https://www.anaconda.com/download" TargetMode="External"/><Relationship Id="rId15" Type="http://schemas.openxmlformats.org/officeDocument/2006/relationships/image" Target="../media/image22.svg"/><Relationship Id="rId10" Type="http://schemas.openxmlformats.org/officeDocument/2006/relationships/image" Target="../media/image17.png"/><Relationship Id="rId4" Type="http://schemas.microsoft.com/office/2007/relationships/hdphoto" Target="../media/hdphoto3.wdp"/><Relationship Id="rId9" Type="http://schemas.openxmlformats.org/officeDocument/2006/relationships/image" Target="../media/image16.sv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microsoft.com/office/2007/relationships/hdphoto" Target="../media/hdphoto3.wdp"/><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object 4"/>
          <p:cNvPicPr/>
          <p:nvPr/>
        </p:nvPicPr>
        <p:blipFill>
          <a:blip r:embed="rId4" cstate="print">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990600" y="716433"/>
            <a:ext cx="16040107" cy="7762704"/>
          </a:xfrm>
          <a:prstGeom prst="rect">
            <a:avLst/>
          </a:prstGeom>
        </p:spPr>
      </p:pic>
      <p:sp>
        <p:nvSpPr>
          <p:cNvPr id="7" name="object 7"/>
          <p:cNvSpPr txBox="1">
            <a:spLocks noGrp="1"/>
          </p:cNvSpPr>
          <p:nvPr>
            <p:ph type="title"/>
          </p:nvPr>
        </p:nvSpPr>
        <p:spPr>
          <a:xfrm>
            <a:off x="2134309" y="2015200"/>
            <a:ext cx="13943196" cy="2232021"/>
          </a:xfrm>
          <a:prstGeom prst="rect">
            <a:avLst/>
          </a:prstGeom>
        </p:spPr>
        <p:txBody>
          <a:bodyPr vert="horz" wrap="square" lIns="0" tIns="15875" rIns="0" bIns="0" rtlCol="0">
            <a:spAutoFit/>
          </a:bodyPr>
          <a:lstStyle/>
          <a:p>
            <a:pPr marL="12700" algn="ctr">
              <a:lnSpc>
                <a:spcPct val="100000"/>
              </a:lnSpc>
              <a:spcBef>
                <a:spcPts val="125"/>
              </a:spcBef>
            </a:pPr>
            <a:r>
              <a:rPr lang="en-US" sz="4800" b="1" dirty="0">
                <a:solidFill>
                  <a:srgbClr val="FFC000"/>
                </a:solidFill>
                <a:latin typeface="Aptos Black" panose="020B0004020202020204" pitchFamily="34" charset="0"/>
              </a:rPr>
              <a:t>Workshop in XGBOOST and Multitemporal DETER Data for Deforestation Forecasting</a:t>
            </a:r>
            <a:br>
              <a:rPr lang="en-US" sz="4800" b="1" dirty="0">
                <a:solidFill>
                  <a:srgbClr val="FFC000"/>
                </a:solidFill>
                <a:latin typeface="Aptos Black" panose="020B0004020202020204" pitchFamily="34" charset="0"/>
              </a:rPr>
            </a:br>
            <a:endParaRPr lang="en-US" sz="4800" b="1" dirty="0">
              <a:solidFill>
                <a:schemeClr val="bg2"/>
              </a:solidFill>
              <a:latin typeface="Aptos Black" panose="020B0004020202020204" pitchFamily="34" charset="0"/>
            </a:endParaRPr>
          </a:p>
        </p:txBody>
      </p:sp>
      <p:sp>
        <p:nvSpPr>
          <p:cNvPr id="5" name="CaixaDeTexto 11">
            <a:extLst>
              <a:ext uri="{FF2B5EF4-FFF2-40B4-BE49-F238E27FC236}">
                <a16:creationId xmlns:a16="http://schemas.microsoft.com/office/drawing/2014/main" id="{45D43113-F766-B72A-8B4F-6DAF85E4DF66}"/>
              </a:ext>
            </a:extLst>
          </p:cNvPr>
          <p:cNvSpPr txBox="1"/>
          <p:nvPr/>
        </p:nvSpPr>
        <p:spPr>
          <a:xfrm>
            <a:off x="5730260" y="3765856"/>
            <a:ext cx="6751294" cy="193899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b="1" dirty="0">
                <a:solidFill>
                  <a:schemeClr val="bg1">
                    <a:lumMod val="95000"/>
                  </a:schemeClr>
                </a:solidFill>
                <a:latin typeface="Times New Roman" panose="02020603050405020304" pitchFamily="18" charset="0"/>
                <a:cs typeface="Times New Roman" panose="02020603050405020304" pitchFamily="18" charset="0"/>
              </a:rPr>
              <a:t>Laura E. Cué La Rosa</a:t>
            </a:r>
            <a:r>
              <a:rPr lang="en-US" sz="2400" dirty="0">
                <a:solidFill>
                  <a:schemeClr val="bg1">
                    <a:lumMod val="95000"/>
                  </a:schemeClr>
                </a:solidFill>
                <a:latin typeface="Times New Roman" panose="02020603050405020304" pitchFamily="18" charset="0"/>
                <a:cs typeface="Times New Roman" panose="02020603050405020304" pitchFamily="18" charset="0"/>
              </a:rPr>
              <a:t>¹</a:t>
            </a:r>
            <a:r>
              <a:rPr lang="en-US" sz="2400" b="1" dirty="0">
                <a:solidFill>
                  <a:schemeClr val="bg1">
                    <a:lumMod val="95000"/>
                  </a:schemeClr>
                </a:solidFill>
                <a:latin typeface="Times New Roman" panose="02020603050405020304" pitchFamily="18" charset="0"/>
                <a:cs typeface="Times New Roman" panose="02020603050405020304" pitchFamily="18" charset="0"/>
              </a:rPr>
              <a:t>, Felipe Ferrari</a:t>
            </a:r>
            <a:r>
              <a:rPr kumimoji="0" lang="en-US" sz="2400" b="0" i="0" u="none" strike="noStrike" kern="1200" cap="none" spc="0" normalizeH="0" baseline="0" noProof="0" dirty="0">
                <a:ln>
                  <a:noFill/>
                </a:ln>
                <a:solidFill>
                  <a:schemeClr val="bg1">
                    <a:lumMod val="95000"/>
                  </a:schemeClr>
                </a:solidFill>
                <a:effectLst/>
                <a:uLnTx/>
                <a:uFillTx/>
                <a:latin typeface="Times New Roman" panose="02020603050405020304" pitchFamily="18" charset="0"/>
                <a:cs typeface="Times New Roman" panose="02020603050405020304" pitchFamily="18" charset="0"/>
              </a:rPr>
              <a:t>²</a:t>
            </a:r>
            <a:r>
              <a:rPr lang="en-US" sz="2400" b="1" dirty="0">
                <a:solidFill>
                  <a:schemeClr val="bg1">
                    <a:lumMod val="95000"/>
                  </a:schemeClr>
                </a:solidFill>
                <a:latin typeface="Times New Roman" panose="02020603050405020304" pitchFamily="18" charset="0"/>
                <a:cs typeface="Times New Roman" panose="02020603050405020304" pitchFamily="18" charset="0"/>
              </a:rPr>
              <a:t>, Francisco </a:t>
            </a:r>
            <a:r>
              <a:rPr lang="en-US" sz="2400" b="1" dirty="0" err="1">
                <a:solidFill>
                  <a:schemeClr val="bg1">
                    <a:lumMod val="95000"/>
                  </a:schemeClr>
                </a:solidFill>
                <a:latin typeface="Times New Roman" panose="02020603050405020304" pitchFamily="18" charset="0"/>
                <a:cs typeface="Times New Roman" panose="02020603050405020304" pitchFamily="18" charset="0"/>
              </a:rPr>
              <a:t>Gilney</a:t>
            </a:r>
            <a:r>
              <a:rPr lang="en-US" sz="2400" b="1" dirty="0">
                <a:solidFill>
                  <a:schemeClr val="bg1">
                    <a:lumMod val="95000"/>
                  </a:schemeClr>
                </a:solidFill>
                <a:latin typeface="Times New Roman" panose="02020603050405020304" pitchFamily="18" charset="0"/>
                <a:cs typeface="Times New Roman" panose="02020603050405020304" pitchFamily="18" charset="0"/>
              </a:rPr>
              <a:t> Silva Bezerra³,Rodrigo Antônio de Souza⁴, </a:t>
            </a:r>
            <a:r>
              <a:rPr lang="en-US" sz="2400" b="1" dirty="0" err="1">
                <a:solidFill>
                  <a:schemeClr val="bg1">
                    <a:lumMod val="95000"/>
                  </a:schemeClr>
                </a:solidFill>
                <a:latin typeface="Times New Roman" panose="02020603050405020304" pitchFamily="18" charset="0"/>
                <a:cs typeface="Times New Roman" panose="02020603050405020304" pitchFamily="18" charset="0"/>
              </a:rPr>
              <a:t>Raian</a:t>
            </a:r>
            <a:r>
              <a:rPr lang="en-US" sz="2400" b="1" dirty="0">
                <a:solidFill>
                  <a:schemeClr val="bg1">
                    <a:lumMod val="95000"/>
                  </a:schemeClr>
                </a:solidFill>
                <a:latin typeface="Times New Roman" panose="02020603050405020304" pitchFamily="18" charset="0"/>
                <a:cs typeface="Times New Roman" panose="02020603050405020304" pitchFamily="18" charset="0"/>
              </a:rPr>
              <a:t> Vargas </a:t>
            </a:r>
            <a:r>
              <a:rPr lang="en-US" sz="2400" b="1" dirty="0" err="1">
                <a:solidFill>
                  <a:schemeClr val="bg1">
                    <a:lumMod val="95000"/>
                  </a:schemeClr>
                </a:solidFill>
                <a:latin typeface="Times New Roman" panose="02020603050405020304" pitchFamily="18" charset="0"/>
                <a:cs typeface="Times New Roman" panose="02020603050405020304" pitchFamily="18" charset="0"/>
              </a:rPr>
              <a:t>Maretto</a:t>
            </a:r>
            <a:r>
              <a:rPr lang="en-US" sz="2400" b="1" dirty="0">
                <a:solidFill>
                  <a:schemeClr val="bg1">
                    <a:lumMod val="95000"/>
                  </a:schemeClr>
                </a:solidFill>
                <a:latin typeface="Times New Roman" panose="02020603050405020304" pitchFamily="18" charset="0"/>
                <a:cs typeface="Times New Roman" panose="02020603050405020304" pitchFamily="18" charset="0"/>
              </a:rPr>
              <a:t>⁵,Ana Paula Dutra de Aguiar³</a:t>
            </a:r>
            <a:r>
              <a:rPr lang="en-US" sz="2400" b="1" baseline="30000" dirty="0">
                <a:solidFill>
                  <a:schemeClr val="bg1">
                    <a:lumMod val="95000"/>
                  </a:schemeClr>
                </a:solidFill>
                <a:latin typeface="Times New Roman" panose="02020603050405020304" pitchFamily="18" charset="0"/>
                <a:cs typeface="Times New Roman" panose="02020603050405020304" pitchFamily="18" charset="0"/>
              </a:rPr>
              <a:t>6</a:t>
            </a:r>
            <a:r>
              <a:rPr lang="en-US" sz="2400" b="1" dirty="0">
                <a:solidFill>
                  <a:schemeClr val="bg1">
                    <a:lumMod val="95000"/>
                  </a:schemeClr>
                </a:solidFill>
                <a:latin typeface="Times New Roman" panose="02020603050405020304" pitchFamily="18" charset="0"/>
                <a:cs typeface="Times New Roman" panose="02020603050405020304" pitchFamily="18" charset="0"/>
              </a:rPr>
              <a:t>, </a:t>
            </a:r>
            <a:r>
              <a:rPr lang="en-US" sz="2400" b="1" dirty="0" err="1">
                <a:solidFill>
                  <a:schemeClr val="bg1">
                    <a:lumMod val="95000"/>
                  </a:schemeClr>
                </a:solidFill>
                <a:latin typeface="Times New Roman" panose="02020603050405020304" pitchFamily="18" charset="0"/>
                <a:cs typeface="Times New Roman" panose="02020603050405020304" pitchFamily="18" charset="0"/>
              </a:rPr>
              <a:t>Lubia</a:t>
            </a:r>
            <a:r>
              <a:rPr lang="en-US" sz="2400" b="1" dirty="0">
                <a:solidFill>
                  <a:schemeClr val="bg1">
                    <a:lumMod val="95000"/>
                  </a:schemeClr>
                </a:solidFill>
                <a:latin typeface="Times New Roman" panose="02020603050405020304" pitchFamily="18" charset="0"/>
                <a:cs typeface="Times New Roman" panose="02020603050405020304" pitchFamily="18" charset="0"/>
              </a:rPr>
              <a:t> Vinhas³, Patrick </a:t>
            </a:r>
            <a:r>
              <a:rPr lang="en-US" sz="2400" b="1" dirty="0" err="1">
                <a:solidFill>
                  <a:schemeClr val="bg1">
                    <a:lumMod val="95000"/>
                  </a:schemeClr>
                </a:solidFill>
                <a:latin typeface="Times New Roman" panose="02020603050405020304" pitchFamily="18" charset="0"/>
                <a:cs typeface="Times New Roman" panose="02020603050405020304" pitchFamily="18" charset="0"/>
              </a:rPr>
              <a:t>Nigri</a:t>
            </a:r>
            <a:r>
              <a:rPr lang="en-US" sz="2400" b="1" dirty="0">
                <a:solidFill>
                  <a:schemeClr val="bg1">
                    <a:lumMod val="95000"/>
                  </a:schemeClr>
                </a:solidFill>
                <a:latin typeface="Times New Roman" panose="02020603050405020304" pitchFamily="18" charset="0"/>
                <a:cs typeface="Times New Roman" panose="02020603050405020304" pitchFamily="18" charset="0"/>
              </a:rPr>
              <a:t> Happ², Raul Queiroz Feitosa²</a:t>
            </a:r>
            <a:endParaRPr lang="pt-BR" sz="2400" b="1" baseline="300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6" name="CaixaDeTexto 12">
            <a:extLst>
              <a:ext uri="{FF2B5EF4-FFF2-40B4-BE49-F238E27FC236}">
                <a16:creationId xmlns:a16="http://schemas.microsoft.com/office/drawing/2014/main" id="{986B7F0B-B0B0-FDF3-1CC5-1723EB5F0993}"/>
              </a:ext>
            </a:extLst>
          </p:cNvPr>
          <p:cNvSpPr txBox="1"/>
          <p:nvPr/>
        </p:nvSpPr>
        <p:spPr>
          <a:xfrm>
            <a:off x="1181107" y="6992839"/>
            <a:ext cx="6800260" cy="156966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aseline="30000" dirty="0">
                <a:solidFill>
                  <a:schemeClr val="bg1">
                    <a:lumMod val="95000"/>
                  </a:schemeClr>
                </a:solidFill>
                <a:latin typeface="Times New Roman" panose="02020603050405020304" pitchFamily="18" charset="0"/>
                <a:cs typeface="Times New Roman" panose="02020603050405020304" pitchFamily="18" charset="0"/>
              </a:rPr>
              <a:t>1 Wageningen University &amp; Research, Netherlands</a:t>
            </a:r>
          </a:p>
          <a:p>
            <a:r>
              <a:rPr lang="en-US" sz="2400" baseline="30000" dirty="0">
                <a:solidFill>
                  <a:schemeClr val="bg1">
                    <a:lumMod val="95000"/>
                  </a:schemeClr>
                </a:solidFill>
                <a:latin typeface="Times New Roman" panose="02020603050405020304" pitchFamily="18" charset="0"/>
                <a:cs typeface="Times New Roman" panose="02020603050405020304" pitchFamily="18" charset="0"/>
              </a:rPr>
              <a:t>2 Pontifical Catholic University of Rio de Janeiro, Brazil</a:t>
            </a:r>
          </a:p>
          <a:p>
            <a:r>
              <a:rPr lang="en-US" sz="2400" baseline="30000" dirty="0">
                <a:solidFill>
                  <a:schemeClr val="bg1">
                    <a:lumMod val="95000"/>
                  </a:schemeClr>
                </a:solidFill>
                <a:latin typeface="Times New Roman" panose="02020603050405020304" pitchFamily="18" charset="0"/>
                <a:cs typeface="Times New Roman" panose="02020603050405020304" pitchFamily="18" charset="0"/>
              </a:rPr>
              <a:t>3 National Institute for Space Research, Brazil</a:t>
            </a:r>
          </a:p>
          <a:p>
            <a:r>
              <a:rPr lang="en-US" sz="2400" baseline="30000" dirty="0">
                <a:solidFill>
                  <a:schemeClr val="bg1">
                    <a:lumMod val="95000"/>
                  </a:schemeClr>
                </a:solidFill>
                <a:latin typeface="Times New Roman" panose="02020603050405020304" pitchFamily="18" charset="0"/>
                <a:cs typeface="Times New Roman" panose="02020603050405020304" pitchFamily="18" charset="0"/>
              </a:rPr>
              <a:t>4 Brazilian Institute of Environmental and Renewable Natural Resources, Brazil</a:t>
            </a:r>
          </a:p>
          <a:p>
            <a:r>
              <a:rPr lang="en-US" sz="2400" baseline="30000" dirty="0">
                <a:solidFill>
                  <a:schemeClr val="bg1">
                    <a:lumMod val="95000"/>
                  </a:schemeClr>
                </a:solidFill>
                <a:latin typeface="Times New Roman" panose="02020603050405020304" pitchFamily="18" charset="0"/>
                <a:cs typeface="Times New Roman" panose="02020603050405020304" pitchFamily="18" charset="0"/>
              </a:rPr>
              <a:t>5 University of Twente, Netherlands</a:t>
            </a:r>
          </a:p>
          <a:p>
            <a:r>
              <a:rPr lang="en-US" sz="2400" baseline="30000" dirty="0">
                <a:solidFill>
                  <a:schemeClr val="bg1">
                    <a:lumMod val="95000"/>
                  </a:schemeClr>
                </a:solidFill>
                <a:latin typeface="Times New Roman" panose="02020603050405020304" pitchFamily="18" charset="0"/>
                <a:cs typeface="Times New Roman" panose="02020603050405020304" pitchFamily="18" charset="0"/>
              </a:rPr>
              <a:t>6 Stockholm </a:t>
            </a:r>
            <a:r>
              <a:rPr lang="en-US" sz="2400" baseline="30000" dirty="0" err="1">
                <a:solidFill>
                  <a:schemeClr val="bg1">
                    <a:lumMod val="95000"/>
                  </a:schemeClr>
                </a:solidFill>
                <a:latin typeface="Times New Roman" panose="02020603050405020304" pitchFamily="18" charset="0"/>
                <a:cs typeface="Times New Roman" panose="02020603050405020304" pitchFamily="18" charset="0"/>
              </a:rPr>
              <a:t>Resilence</a:t>
            </a:r>
            <a:r>
              <a:rPr lang="en-US" sz="2400" baseline="30000" dirty="0">
                <a:solidFill>
                  <a:schemeClr val="bg1">
                    <a:lumMod val="95000"/>
                  </a:schemeClr>
                </a:solidFill>
                <a:latin typeface="Times New Roman" panose="02020603050405020304" pitchFamily="18" charset="0"/>
                <a:cs typeface="Times New Roman" panose="02020603050405020304" pitchFamily="18" charset="0"/>
              </a:rPr>
              <a:t> Center, Stockholm University, Sweden</a:t>
            </a:r>
            <a:endParaRPr lang="pt-BR" sz="2400" baseline="300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40643398-B9D8-DB68-B502-D03632C14EBB}"/>
              </a:ext>
            </a:extLst>
          </p:cNvPr>
          <p:cNvSpPr/>
          <p:nvPr/>
        </p:nvSpPr>
        <p:spPr>
          <a:xfrm>
            <a:off x="0" y="8970925"/>
            <a:ext cx="18288000" cy="13160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7B5BD63-3067-0D82-B4D4-0490EE8227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4478000" y="9068314"/>
            <a:ext cx="1041906" cy="10419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ontifícia Universidade Católica do Rio de Janeiro | REARI-RJ">
            <a:extLst>
              <a:ext uri="{FF2B5EF4-FFF2-40B4-BE49-F238E27FC236}">
                <a16:creationId xmlns:a16="http://schemas.microsoft.com/office/drawing/2014/main" id="{A4B6E638-5204-719E-963B-6853FA0497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6904" y="9056073"/>
            <a:ext cx="858227" cy="11457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0B4EC67-E1A1-759E-5E9C-935EB67D3A59}"/>
              </a:ext>
            </a:extLst>
          </p:cNvPr>
          <p:cNvPicPr>
            <a:picLocks noChangeAspect="1"/>
          </p:cNvPicPr>
          <p:nvPr/>
        </p:nvPicPr>
        <p:blipFill>
          <a:blip r:embed="rId8"/>
          <a:stretch>
            <a:fillRect/>
          </a:stretch>
        </p:blipFill>
        <p:spPr>
          <a:xfrm>
            <a:off x="11763201" y="9453094"/>
            <a:ext cx="2130509" cy="404797"/>
          </a:xfrm>
          <a:prstGeom prst="rect">
            <a:avLst/>
          </a:prstGeom>
        </p:spPr>
      </p:pic>
      <p:pic>
        <p:nvPicPr>
          <p:cNvPr id="13" name="Picture 12" descr="Brazilian Institute of Environment and Renewable Natural Resources -  Wikipedia">
            <a:extLst>
              <a:ext uri="{FF2B5EF4-FFF2-40B4-BE49-F238E27FC236}">
                <a16:creationId xmlns:a16="http://schemas.microsoft.com/office/drawing/2014/main" id="{F300043B-6BA0-3925-3F40-FD21158DA5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78860" y="9032277"/>
            <a:ext cx="1231167" cy="11933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UTwente logo download: logo Universiteit Twente/University of Twente">
            <a:extLst>
              <a:ext uri="{FF2B5EF4-FFF2-40B4-BE49-F238E27FC236}">
                <a16:creationId xmlns:a16="http://schemas.microsoft.com/office/drawing/2014/main" id="{1A2D3D82-B1B7-E0E0-AD2F-1C026D91453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2518" y="9082603"/>
            <a:ext cx="2291554" cy="11457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Stockholm Resilience Centre - Stockholm Resilience Centre">
            <a:extLst>
              <a:ext uri="{FF2B5EF4-FFF2-40B4-BE49-F238E27FC236}">
                <a16:creationId xmlns:a16="http://schemas.microsoft.com/office/drawing/2014/main" id="{57B69648-4741-9AD6-4A3E-424B9B9F1A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5419" y="9182716"/>
            <a:ext cx="2581275" cy="8131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65" name="TextBox 64">
            <a:extLst>
              <a:ext uri="{FF2B5EF4-FFF2-40B4-BE49-F238E27FC236}">
                <a16:creationId xmlns:a16="http://schemas.microsoft.com/office/drawing/2014/main" id="{4C3959B7-A125-4596-88AB-E1587BA38A98}"/>
              </a:ext>
            </a:extLst>
          </p:cNvPr>
          <p:cNvSpPr txBox="1"/>
          <p:nvPr/>
        </p:nvSpPr>
        <p:spPr>
          <a:xfrm>
            <a:off x="588647" y="3619500"/>
            <a:ext cx="13892233" cy="2554545"/>
          </a:xfrm>
          <a:prstGeom prst="rect">
            <a:avLst/>
          </a:prstGeom>
          <a:noFill/>
        </p:spPr>
        <p:txBody>
          <a:bodyPr wrap="square" rtlCol="0">
            <a:spAutoFit/>
          </a:bodyPr>
          <a:lstStyle/>
          <a:p>
            <a:pPr algn="just"/>
            <a:r>
              <a:rPr lang="en-US" sz="2800" dirty="0">
                <a:latin typeface="Aptos" panose="020B0004020202020204" pitchFamily="34" charset="0"/>
              </a:rPr>
              <a:t>🧱 1. </a:t>
            </a:r>
            <a:r>
              <a:rPr lang="en-US" sz="2800" b="1" dirty="0">
                <a:latin typeface="Aptos" panose="020B0004020202020204" pitchFamily="34" charset="0"/>
              </a:rPr>
              <a:t>Install Required Tools (if not already installed)</a:t>
            </a:r>
          </a:p>
          <a:p>
            <a:pPr algn="just"/>
            <a:endParaRPr lang="en-US" sz="2800" b="1" dirty="0">
              <a:latin typeface="Aptos" panose="020B0004020202020204" pitchFamily="34" charset="0"/>
            </a:endParaRPr>
          </a:p>
          <a:p>
            <a:pPr algn="just"/>
            <a:r>
              <a:rPr lang="en-US" sz="2800" dirty="0"/>
              <a:t>🔧 </a:t>
            </a:r>
            <a:r>
              <a:rPr lang="en-US" sz="2800" b="1" dirty="0">
                <a:latin typeface="Aptos" panose="020B0004020202020204" pitchFamily="34" charset="0"/>
              </a:rPr>
              <a:t>2. Create and Configure a </a:t>
            </a:r>
            <a:r>
              <a:rPr lang="en-US" sz="2800" b="1" dirty="0" err="1">
                <a:latin typeface="Aptos" panose="020B0004020202020204" pitchFamily="34" charset="0"/>
              </a:rPr>
              <a:t>Conda</a:t>
            </a:r>
            <a:r>
              <a:rPr lang="en-US" sz="2800" b="1" dirty="0">
                <a:latin typeface="Aptos" panose="020B0004020202020204" pitchFamily="34" charset="0"/>
              </a:rPr>
              <a:t> Environment</a:t>
            </a:r>
          </a:p>
          <a:p>
            <a:pPr algn="just"/>
            <a:endParaRPr lang="en-US" sz="2800" b="1" dirty="0">
              <a:latin typeface="Aptos" panose="020B0004020202020204" pitchFamily="34" charset="0"/>
            </a:endParaRPr>
          </a:p>
          <a:p>
            <a:pPr marL="342900" lvl="3" indent="-342900" algn="just">
              <a:buFont typeface="Arial" panose="020B0604020202020204" pitchFamily="34" charset="0"/>
              <a:buChar char="•"/>
            </a:pPr>
            <a:r>
              <a:rPr lang="en-US" sz="2400" dirty="0">
                <a:latin typeface="Aptos" panose="020B0004020202020204" pitchFamily="34" charset="0"/>
              </a:rPr>
              <a:t>Open </a:t>
            </a:r>
            <a:r>
              <a:rPr lang="en-US" sz="2400" b="1" dirty="0">
                <a:latin typeface="Aptos" panose="020B0004020202020204" pitchFamily="34" charset="0"/>
              </a:rPr>
              <a:t>Anaconda Prompt </a:t>
            </a:r>
            <a:r>
              <a:rPr lang="en-US" sz="2400" dirty="0">
                <a:latin typeface="Aptos" panose="020B0004020202020204" pitchFamily="34" charset="0"/>
              </a:rPr>
              <a:t>or a terminal and type </a:t>
            </a:r>
          </a:p>
          <a:p>
            <a:pPr algn="just"/>
            <a:endParaRPr lang="en-US" sz="2400" b="1" u="sng" dirty="0">
              <a:solidFill>
                <a:srgbClr val="00B0F0"/>
              </a:solidFill>
              <a:latin typeface="Aptos" panose="020B0004020202020204" pitchFamily="34" charset="0"/>
            </a:endParaRPr>
          </a:p>
        </p:txBody>
      </p:sp>
      <p:sp>
        <p:nvSpPr>
          <p:cNvPr id="66" name="TextBox 65">
            <a:extLst>
              <a:ext uri="{FF2B5EF4-FFF2-40B4-BE49-F238E27FC236}">
                <a16:creationId xmlns:a16="http://schemas.microsoft.com/office/drawing/2014/main" id="{21D16A4A-049C-EC8C-481D-872BCB8F7223}"/>
              </a:ext>
            </a:extLst>
          </p:cNvPr>
          <p:cNvSpPr txBox="1"/>
          <p:nvPr/>
        </p:nvSpPr>
        <p:spPr>
          <a:xfrm>
            <a:off x="152400" y="2440083"/>
            <a:ext cx="8077200" cy="523220"/>
          </a:xfrm>
          <a:prstGeom prst="rect">
            <a:avLst/>
          </a:prstGeom>
          <a:noFill/>
          <a:ln>
            <a:solidFill>
              <a:schemeClr val="tx1">
                <a:lumMod val="65000"/>
                <a:lumOff val="35000"/>
              </a:schemeClr>
            </a:solidFill>
          </a:ln>
        </p:spPr>
        <p:txBody>
          <a:bodyPr wrap="square" rtlCol="0">
            <a:spAutoFit/>
          </a:bodyPr>
          <a:lstStyle/>
          <a:p>
            <a:r>
              <a:rPr lang="en-US" sz="2800" b="1" dirty="0">
                <a:solidFill>
                  <a:schemeClr val="tx2"/>
                </a:solidFill>
                <a:latin typeface="Aptos Black" panose="020B0004020202020204" pitchFamily="34" charset="0"/>
                <a:ea typeface="+mj-ea"/>
              </a:rPr>
              <a:t>Step-by-Step: </a:t>
            </a:r>
            <a:r>
              <a:rPr lang="en-US" sz="2800" b="1" dirty="0" err="1">
                <a:solidFill>
                  <a:schemeClr val="tx2"/>
                </a:solidFill>
                <a:latin typeface="Aptos Black" panose="020B0004020202020204" pitchFamily="34" charset="0"/>
                <a:ea typeface="+mj-ea"/>
              </a:rPr>
              <a:t>Conda</a:t>
            </a:r>
            <a:r>
              <a:rPr lang="en-US" sz="2800" b="1" dirty="0">
                <a:solidFill>
                  <a:schemeClr val="tx2"/>
                </a:solidFill>
                <a:latin typeface="Aptos Black" panose="020B0004020202020204" pitchFamily="34" charset="0"/>
                <a:ea typeface="+mj-ea"/>
              </a:rPr>
              <a:t> + </a:t>
            </a:r>
            <a:r>
              <a:rPr lang="en-US" sz="2800" b="1" dirty="0" err="1">
                <a:solidFill>
                  <a:schemeClr val="tx2"/>
                </a:solidFill>
                <a:latin typeface="Aptos Black" panose="020B0004020202020204" pitchFamily="34" charset="0"/>
                <a:ea typeface="+mj-ea"/>
              </a:rPr>
              <a:t>Jupyter</a:t>
            </a:r>
            <a:r>
              <a:rPr lang="en-US" sz="2800" b="1" dirty="0">
                <a:solidFill>
                  <a:schemeClr val="tx2"/>
                </a:solidFill>
                <a:latin typeface="Aptos Black" panose="020B0004020202020204" pitchFamily="34" charset="0"/>
                <a:ea typeface="+mj-ea"/>
              </a:rPr>
              <a:t> + Packages</a:t>
            </a:r>
            <a:endParaRPr lang="el-GR" sz="2800" b="1" dirty="0">
              <a:latin typeface="Aptos" panose="020B0004020202020204" pitchFamily="34" charset="0"/>
            </a:endParaRPr>
          </a:p>
        </p:txBody>
      </p:sp>
      <p:pic>
        <p:nvPicPr>
          <p:cNvPr id="6" name="Picture 5">
            <a:extLst>
              <a:ext uri="{FF2B5EF4-FFF2-40B4-BE49-F238E27FC236}">
                <a16:creationId xmlns:a16="http://schemas.microsoft.com/office/drawing/2014/main" id="{C98826B0-1C99-8DD7-5713-1334E581E62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43014" y="2687002"/>
            <a:ext cx="6417809" cy="7028498"/>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CD8C81A4-7C37-9187-01C5-FD452445B259}"/>
              </a:ext>
            </a:extLst>
          </p:cNvPr>
          <p:cNvCxnSpPr>
            <a:cxnSpLocks/>
          </p:cNvCxnSpPr>
          <p:nvPr/>
        </p:nvCxnSpPr>
        <p:spPr>
          <a:xfrm flipV="1">
            <a:off x="7543800" y="4319528"/>
            <a:ext cx="3429000" cy="120497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EE6EA50-55C3-831F-1936-29248A1016EC}"/>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11" name="object 6">
            <a:extLst>
              <a:ext uri="{FF2B5EF4-FFF2-40B4-BE49-F238E27FC236}">
                <a16:creationId xmlns:a16="http://schemas.microsoft.com/office/drawing/2014/main" id="{7E215E4A-7DC2-E4F7-BD9E-4DB3BA65FF5D}"/>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12" name="TextBox 11">
            <a:extLst>
              <a:ext uri="{FF2B5EF4-FFF2-40B4-BE49-F238E27FC236}">
                <a16:creationId xmlns:a16="http://schemas.microsoft.com/office/drawing/2014/main" id="{C9F1DF50-EB6E-D986-A9D8-63361DD3D8F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13" name="TextBox 12">
            <a:extLst>
              <a:ext uri="{FF2B5EF4-FFF2-40B4-BE49-F238E27FC236}">
                <a16:creationId xmlns:a16="http://schemas.microsoft.com/office/drawing/2014/main" id="{12A999E8-964B-74E5-8855-DCFB7A33BF09}"/>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14" name="TextBox 13">
            <a:extLst>
              <a:ext uri="{FF2B5EF4-FFF2-40B4-BE49-F238E27FC236}">
                <a16:creationId xmlns:a16="http://schemas.microsoft.com/office/drawing/2014/main" id="{AFF07BC8-A6A8-0255-A0CB-B4A0B3400208}"/>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15" name="Graphic 14" descr="Gears with solid fill">
            <a:extLst>
              <a:ext uri="{FF2B5EF4-FFF2-40B4-BE49-F238E27FC236}">
                <a16:creationId xmlns:a16="http://schemas.microsoft.com/office/drawing/2014/main" id="{3934DBF7-F302-433B-69E6-4D5F1AEEF25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965842" y="383227"/>
            <a:ext cx="962090" cy="962090"/>
          </a:xfrm>
          <a:prstGeom prst="rect">
            <a:avLst/>
          </a:prstGeom>
        </p:spPr>
      </p:pic>
      <p:pic>
        <p:nvPicPr>
          <p:cNvPr id="16" name="Graphic 15" descr="Continuous Improvement with solid fill">
            <a:extLst>
              <a:ext uri="{FF2B5EF4-FFF2-40B4-BE49-F238E27FC236}">
                <a16:creationId xmlns:a16="http://schemas.microsoft.com/office/drawing/2014/main" id="{D938D8E2-7B60-B16F-F4F1-2F2A5795221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2289962" y="364399"/>
            <a:ext cx="914400" cy="914400"/>
          </a:xfrm>
          <a:prstGeom prst="rect">
            <a:avLst/>
          </a:prstGeom>
        </p:spPr>
      </p:pic>
      <p:pic>
        <p:nvPicPr>
          <p:cNvPr id="17" name="Graphic 16" descr="Head with gears outline">
            <a:extLst>
              <a:ext uri="{FF2B5EF4-FFF2-40B4-BE49-F238E27FC236}">
                <a16:creationId xmlns:a16="http://schemas.microsoft.com/office/drawing/2014/main" id="{AA44A581-C1D8-9FAB-F59E-785206C398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04755" y="407072"/>
            <a:ext cx="914400" cy="914400"/>
          </a:xfrm>
          <a:prstGeom prst="rect">
            <a:avLst/>
          </a:prstGeom>
        </p:spPr>
      </p:pic>
      <p:sp>
        <p:nvSpPr>
          <p:cNvPr id="18" name="TextBox 17">
            <a:extLst>
              <a:ext uri="{FF2B5EF4-FFF2-40B4-BE49-F238E27FC236}">
                <a16:creationId xmlns:a16="http://schemas.microsoft.com/office/drawing/2014/main" id="{B18390CF-4894-93B4-4523-00C28443A46A}"/>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19" name="Graphic 18" descr="Classroom with solid fill">
            <a:extLst>
              <a:ext uri="{FF2B5EF4-FFF2-40B4-BE49-F238E27FC236}">
                <a16:creationId xmlns:a16="http://schemas.microsoft.com/office/drawing/2014/main" id="{A754D3F2-7CFE-0E29-4E2C-BDDB4DED7BBA}"/>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5632647" y="334982"/>
            <a:ext cx="914400" cy="914400"/>
          </a:xfrm>
          <a:prstGeom prst="rect">
            <a:avLst/>
          </a:prstGeom>
        </p:spPr>
      </p:pic>
      <p:sp>
        <p:nvSpPr>
          <p:cNvPr id="20" name="TextBox 19">
            <a:extLst>
              <a:ext uri="{FF2B5EF4-FFF2-40B4-BE49-F238E27FC236}">
                <a16:creationId xmlns:a16="http://schemas.microsoft.com/office/drawing/2014/main" id="{80136BAE-E77B-2F94-DAAF-AABF826D49F5}"/>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21" name="Graphic 20" descr="Gears with solid fill">
            <a:extLst>
              <a:ext uri="{FF2B5EF4-FFF2-40B4-BE49-F238E27FC236}">
                <a16:creationId xmlns:a16="http://schemas.microsoft.com/office/drawing/2014/main" id="{A8C34E79-03EC-F073-2E5A-B97552F450D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228874" y="297448"/>
            <a:ext cx="962090" cy="962090"/>
          </a:xfrm>
          <a:prstGeom prst="rect">
            <a:avLst/>
          </a:prstGeom>
        </p:spPr>
      </p:pic>
      <p:sp>
        <p:nvSpPr>
          <p:cNvPr id="2" name="Freeform: Shape 1">
            <a:extLst>
              <a:ext uri="{FF2B5EF4-FFF2-40B4-BE49-F238E27FC236}">
                <a16:creationId xmlns:a16="http://schemas.microsoft.com/office/drawing/2014/main" id="{8449BF2B-E9D3-7663-5FB9-F33E2A60AB95}"/>
              </a:ext>
            </a:extLst>
          </p:cNvPr>
          <p:cNvSpPr/>
          <p:nvPr/>
        </p:nvSpPr>
        <p:spPr>
          <a:xfrm>
            <a:off x="4907800" y="1767676"/>
            <a:ext cx="3321800" cy="47192"/>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133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65" name="TextBox 64">
            <a:extLst>
              <a:ext uri="{FF2B5EF4-FFF2-40B4-BE49-F238E27FC236}">
                <a16:creationId xmlns:a16="http://schemas.microsoft.com/office/drawing/2014/main" id="{4C3959B7-A125-4596-88AB-E1587BA38A98}"/>
              </a:ext>
            </a:extLst>
          </p:cNvPr>
          <p:cNvSpPr txBox="1"/>
          <p:nvPr/>
        </p:nvSpPr>
        <p:spPr>
          <a:xfrm>
            <a:off x="588647" y="3619500"/>
            <a:ext cx="13892233" cy="4401205"/>
          </a:xfrm>
          <a:prstGeom prst="rect">
            <a:avLst/>
          </a:prstGeom>
          <a:noFill/>
        </p:spPr>
        <p:txBody>
          <a:bodyPr wrap="square" rtlCol="0">
            <a:spAutoFit/>
          </a:bodyPr>
          <a:lstStyle/>
          <a:p>
            <a:pPr algn="just"/>
            <a:r>
              <a:rPr lang="en-US" sz="2800" dirty="0">
                <a:latin typeface="Aptos" panose="020B0004020202020204" pitchFamily="34" charset="0"/>
              </a:rPr>
              <a:t>🧱 1. </a:t>
            </a:r>
            <a:r>
              <a:rPr lang="en-US" sz="2800" b="1" dirty="0">
                <a:latin typeface="Aptos" panose="020B0004020202020204" pitchFamily="34" charset="0"/>
              </a:rPr>
              <a:t>Install Required Tools (if not already installed)</a:t>
            </a:r>
          </a:p>
          <a:p>
            <a:pPr algn="just"/>
            <a:endParaRPr lang="en-US" sz="2800" b="1" dirty="0">
              <a:latin typeface="Aptos" panose="020B0004020202020204" pitchFamily="34" charset="0"/>
            </a:endParaRPr>
          </a:p>
          <a:p>
            <a:pPr algn="just"/>
            <a:r>
              <a:rPr lang="en-US" sz="2800" dirty="0"/>
              <a:t>🔧 </a:t>
            </a:r>
            <a:r>
              <a:rPr lang="en-US" sz="2800" b="1" dirty="0">
                <a:latin typeface="Aptos" panose="020B0004020202020204" pitchFamily="34" charset="0"/>
              </a:rPr>
              <a:t>2. Create and Configure a </a:t>
            </a:r>
            <a:r>
              <a:rPr lang="en-US" sz="2800" b="1" dirty="0" err="1">
                <a:latin typeface="Aptos" panose="020B0004020202020204" pitchFamily="34" charset="0"/>
              </a:rPr>
              <a:t>Conda</a:t>
            </a:r>
            <a:r>
              <a:rPr lang="en-US" sz="2800" b="1" dirty="0">
                <a:latin typeface="Aptos" panose="020B0004020202020204" pitchFamily="34" charset="0"/>
              </a:rPr>
              <a:t> Environment</a:t>
            </a:r>
          </a:p>
          <a:p>
            <a:pPr lvl="3" algn="just"/>
            <a:endParaRPr lang="en-US" sz="2400" dirty="0">
              <a:latin typeface="Aptos" panose="020B0004020202020204" pitchFamily="34" charset="0"/>
            </a:endParaRPr>
          </a:p>
          <a:p>
            <a:pPr lvl="3" algn="just"/>
            <a:r>
              <a:rPr lang="en-US" sz="2400" dirty="0"/>
              <a:t>🧭  </a:t>
            </a:r>
            <a:r>
              <a:rPr lang="en-US" sz="2800" b="1" dirty="0">
                <a:latin typeface="Aptos" panose="020B0004020202020204" pitchFamily="34" charset="0"/>
              </a:rPr>
              <a:t>3. Open the Project in VS Code</a:t>
            </a:r>
          </a:p>
          <a:p>
            <a:pPr lvl="3" algn="just"/>
            <a:endParaRPr lang="en-US" sz="2400" b="1" dirty="0"/>
          </a:p>
          <a:p>
            <a:pPr marL="342900" lvl="3" indent="-342900" algn="just">
              <a:buFont typeface="Arial" panose="020B0604020202020204" pitchFamily="34" charset="0"/>
              <a:buChar char="•"/>
            </a:pPr>
            <a:r>
              <a:rPr lang="en-US" sz="2400" dirty="0">
                <a:latin typeface="Aptos" panose="020B0004020202020204" pitchFamily="34" charset="0"/>
              </a:rPr>
              <a:t>Launch VS Code</a:t>
            </a:r>
          </a:p>
          <a:p>
            <a:pPr marL="342900" lvl="3" indent="-342900" algn="just">
              <a:buFont typeface="Arial" panose="020B0604020202020204" pitchFamily="34" charset="0"/>
              <a:buChar char="•"/>
            </a:pPr>
            <a:endParaRPr lang="en-US" sz="2400" dirty="0">
              <a:latin typeface="Aptos" panose="020B0004020202020204" pitchFamily="34" charset="0"/>
            </a:endParaRPr>
          </a:p>
          <a:p>
            <a:pPr marL="342900" lvl="3" indent="-342900" algn="just">
              <a:buFont typeface="Arial" panose="020B0604020202020204" pitchFamily="34" charset="0"/>
              <a:buChar char="•"/>
            </a:pPr>
            <a:r>
              <a:rPr lang="en-US" sz="2400" dirty="0">
                <a:latin typeface="Aptos" panose="020B0004020202020204" pitchFamily="34" charset="0"/>
              </a:rPr>
              <a:t>Open your project folder:   </a:t>
            </a:r>
            <a:r>
              <a:rPr lang="en-US" sz="2400" dirty="0">
                <a:solidFill>
                  <a:schemeClr val="accent6">
                    <a:lumMod val="50000"/>
                  </a:schemeClr>
                </a:solidFill>
                <a:latin typeface="Aptos" panose="020B0004020202020204" pitchFamily="34" charset="0"/>
              </a:rPr>
              <a:t>File → Open Folder → Select the project directory</a:t>
            </a:r>
          </a:p>
          <a:p>
            <a:pPr lvl="5" algn="just"/>
            <a:endParaRPr lang="en-US" sz="2400" dirty="0">
              <a:solidFill>
                <a:schemeClr val="accent6">
                  <a:lumMod val="50000"/>
                </a:schemeClr>
              </a:solidFill>
              <a:latin typeface="Aptos" panose="020B0004020202020204" pitchFamily="34" charset="0"/>
            </a:endParaRPr>
          </a:p>
          <a:p>
            <a:pPr algn="just"/>
            <a:endParaRPr lang="en-US" sz="2400" b="1" u="sng" dirty="0">
              <a:solidFill>
                <a:srgbClr val="00B0F0"/>
              </a:solidFill>
              <a:latin typeface="Aptos" panose="020B0004020202020204" pitchFamily="34" charset="0"/>
            </a:endParaRPr>
          </a:p>
        </p:txBody>
      </p:sp>
      <p:sp>
        <p:nvSpPr>
          <p:cNvPr id="66" name="TextBox 65">
            <a:extLst>
              <a:ext uri="{FF2B5EF4-FFF2-40B4-BE49-F238E27FC236}">
                <a16:creationId xmlns:a16="http://schemas.microsoft.com/office/drawing/2014/main" id="{21D16A4A-049C-EC8C-481D-872BCB8F7223}"/>
              </a:ext>
            </a:extLst>
          </p:cNvPr>
          <p:cNvSpPr txBox="1"/>
          <p:nvPr/>
        </p:nvSpPr>
        <p:spPr>
          <a:xfrm>
            <a:off x="152400" y="2440083"/>
            <a:ext cx="8077200" cy="523220"/>
          </a:xfrm>
          <a:prstGeom prst="rect">
            <a:avLst/>
          </a:prstGeom>
          <a:noFill/>
          <a:ln>
            <a:solidFill>
              <a:schemeClr val="tx1">
                <a:lumMod val="65000"/>
                <a:lumOff val="35000"/>
              </a:schemeClr>
            </a:solidFill>
          </a:ln>
        </p:spPr>
        <p:txBody>
          <a:bodyPr wrap="square" rtlCol="0">
            <a:spAutoFit/>
          </a:bodyPr>
          <a:lstStyle/>
          <a:p>
            <a:r>
              <a:rPr lang="en-US" sz="2800" b="1" dirty="0">
                <a:solidFill>
                  <a:schemeClr val="tx2"/>
                </a:solidFill>
                <a:latin typeface="Aptos Black" panose="020B0004020202020204" pitchFamily="34" charset="0"/>
                <a:ea typeface="+mj-ea"/>
              </a:rPr>
              <a:t>Step-by-Step: </a:t>
            </a:r>
            <a:r>
              <a:rPr lang="en-US" sz="2800" b="1" dirty="0" err="1">
                <a:solidFill>
                  <a:schemeClr val="tx2"/>
                </a:solidFill>
                <a:latin typeface="Aptos Black" panose="020B0004020202020204" pitchFamily="34" charset="0"/>
                <a:ea typeface="+mj-ea"/>
              </a:rPr>
              <a:t>Conda</a:t>
            </a:r>
            <a:r>
              <a:rPr lang="en-US" sz="2800" b="1" dirty="0">
                <a:solidFill>
                  <a:schemeClr val="tx2"/>
                </a:solidFill>
                <a:latin typeface="Aptos Black" panose="020B0004020202020204" pitchFamily="34" charset="0"/>
                <a:ea typeface="+mj-ea"/>
              </a:rPr>
              <a:t> + </a:t>
            </a:r>
            <a:r>
              <a:rPr lang="en-US" sz="2800" b="1" dirty="0" err="1">
                <a:solidFill>
                  <a:schemeClr val="tx2"/>
                </a:solidFill>
                <a:latin typeface="Aptos Black" panose="020B0004020202020204" pitchFamily="34" charset="0"/>
                <a:ea typeface="+mj-ea"/>
              </a:rPr>
              <a:t>Jupyter</a:t>
            </a:r>
            <a:r>
              <a:rPr lang="en-US" sz="2800" b="1" dirty="0">
                <a:solidFill>
                  <a:schemeClr val="tx2"/>
                </a:solidFill>
                <a:latin typeface="Aptos Black" panose="020B0004020202020204" pitchFamily="34" charset="0"/>
                <a:ea typeface="+mj-ea"/>
              </a:rPr>
              <a:t> + Packages</a:t>
            </a:r>
            <a:endParaRPr lang="el-GR" sz="2800" b="1" dirty="0">
              <a:latin typeface="Aptos" panose="020B0004020202020204" pitchFamily="34" charset="0"/>
            </a:endParaRPr>
          </a:p>
        </p:txBody>
      </p:sp>
      <p:sp>
        <p:nvSpPr>
          <p:cNvPr id="7" name="TextBox 6">
            <a:extLst>
              <a:ext uri="{FF2B5EF4-FFF2-40B4-BE49-F238E27FC236}">
                <a16:creationId xmlns:a16="http://schemas.microsoft.com/office/drawing/2014/main" id="{5ADE9BB4-89BD-CD11-FFB9-4C4984E3C7EA}"/>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8" name="object 6">
            <a:extLst>
              <a:ext uri="{FF2B5EF4-FFF2-40B4-BE49-F238E27FC236}">
                <a16:creationId xmlns:a16="http://schemas.microsoft.com/office/drawing/2014/main" id="{4117BD8D-A4C6-D8CF-1AD3-AEDFD64E6D51}"/>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9" name="TextBox 8">
            <a:extLst>
              <a:ext uri="{FF2B5EF4-FFF2-40B4-BE49-F238E27FC236}">
                <a16:creationId xmlns:a16="http://schemas.microsoft.com/office/drawing/2014/main" id="{9CF940D3-47CD-F5D3-A56F-8BC6EF083F35}"/>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10" name="TextBox 9">
            <a:extLst>
              <a:ext uri="{FF2B5EF4-FFF2-40B4-BE49-F238E27FC236}">
                <a16:creationId xmlns:a16="http://schemas.microsoft.com/office/drawing/2014/main" id="{78749635-CE33-4859-3838-14C30EDA55E0}"/>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11" name="TextBox 10">
            <a:extLst>
              <a:ext uri="{FF2B5EF4-FFF2-40B4-BE49-F238E27FC236}">
                <a16:creationId xmlns:a16="http://schemas.microsoft.com/office/drawing/2014/main" id="{4CC527F3-A3EE-C944-48E5-E3A3A01B0842}"/>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12" name="Graphic 11" descr="Gears with solid fill">
            <a:extLst>
              <a:ext uri="{FF2B5EF4-FFF2-40B4-BE49-F238E27FC236}">
                <a16:creationId xmlns:a16="http://schemas.microsoft.com/office/drawing/2014/main" id="{20AD0781-A6A3-CE70-FE1C-FFEF1970B1E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13" name="Graphic 12" descr="Continuous Improvement with solid fill">
            <a:extLst>
              <a:ext uri="{FF2B5EF4-FFF2-40B4-BE49-F238E27FC236}">
                <a16:creationId xmlns:a16="http://schemas.microsoft.com/office/drawing/2014/main" id="{CE1334FA-8268-006E-AABF-C705028107A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14" name="Graphic 13" descr="Head with gears outline">
            <a:extLst>
              <a:ext uri="{FF2B5EF4-FFF2-40B4-BE49-F238E27FC236}">
                <a16:creationId xmlns:a16="http://schemas.microsoft.com/office/drawing/2014/main" id="{9AF97DEA-0EEC-A1FD-589A-220E12324B1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15" name="TextBox 14">
            <a:extLst>
              <a:ext uri="{FF2B5EF4-FFF2-40B4-BE49-F238E27FC236}">
                <a16:creationId xmlns:a16="http://schemas.microsoft.com/office/drawing/2014/main" id="{DBE9FD3A-31C8-F94C-F144-6842FD5B947D}"/>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16" name="Graphic 15" descr="Classroom with solid fill">
            <a:extLst>
              <a:ext uri="{FF2B5EF4-FFF2-40B4-BE49-F238E27FC236}">
                <a16:creationId xmlns:a16="http://schemas.microsoft.com/office/drawing/2014/main" id="{01450D45-F5FB-27B8-2193-46657F6D10EB}"/>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17" name="TextBox 16">
            <a:extLst>
              <a:ext uri="{FF2B5EF4-FFF2-40B4-BE49-F238E27FC236}">
                <a16:creationId xmlns:a16="http://schemas.microsoft.com/office/drawing/2014/main" id="{634858FC-23AD-5CCF-9EC1-BF2E75C2B07B}"/>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18" name="Graphic 17" descr="Gears with solid fill">
            <a:extLst>
              <a:ext uri="{FF2B5EF4-FFF2-40B4-BE49-F238E27FC236}">
                <a16:creationId xmlns:a16="http://schemas.microsoft.com/office/drawing/2014/main" id="{69EE7228-ED4C-4F26-EBB6-66A35D95A56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2" name="Freeform: Shape 1">
            <a:extLst>
              <a:ext uri="{FF2B5EF4-FFF2-40B4-BE49-F238E27FC236}">
                <a16:creationId xmlns:a16="http://schemas.microsoft.com/office/drawing/2014/main" id="{30365367-42A0-7A4C-C73F-EFDAF99E85E9}"/>
              </a:ext>
            </a:extLst>
          </p:cNvPr>
          <p:cNvSpPr/>
          <p:nvPr/>
        </p:nvSpPr>
        <p:spPr>
          <a:xfrm>
            <a:off x="4907800" y="1767676"/>
            <a:ext cx="3321800" cy="47192"/>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854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65" name="TextBox 64">
            <a:extLst>
              <a:ext uri="{FF2B5EF4-FFF2-40B4-BE49-F238E27FC236}">
                <a16:creationId xmlns:a16="http://schemas.microsoft.com/office/drawing/2014/main" id="{4C3959B7-A125-4596-88AB-E1587BA38A98}"/>
              </a:ext>
            </a:extLst>
          </p:cNvPr>
          <p:cNvSpPr txBox="1"/>
          <p:nvPr/>
        </p:nvSpPr>
        <p:spPr>
          <a:xfrm>
            <a:off x="588647" y="3619500"/>
            <a:ext cx="14463810" cy="5201424"/>
          </a:xfrm>
          <a:prstGeom prst="rect">
            <a:avLst/>
          </a:prstGeom>
          <a:noFill/>
        </p:spPr>
        <p:txBody>
          <a:bodyPr wrap="square" rtlCol="0">
            <a:spAutoFit/>
          </a:bodyPr>
          <a:lstStyle/>
          <a:p>
            <a:pPr algn="just"/>
            <a:r>
              <a:rPr lang="en-US" sz="2800" dirty="0">
                <a:latin typeface="Aptos" panose="020B0004020202020204" pitchFamily="34" charset="0"/>
              </a:rPr>
              <a:t>🧱 </a:t>
            </a:r>
            <a:r>
              <a:rPr lang="en-US" sz="2800" b="1" dirty="0">
                <a:latin typeface="Aptos" panose="020B0004020202020204" pitchFamily="34" charset="0"/>
              </a:rPr>
              <a:t>1. Install Required Tools (if not already installed)</a:t>
            </a:r>
          </a:p>
          <a:p>
            <a:pPr algn="just"/>
            <a:endParaRPr lang="en-US" sz="2800" b="1" dirty="0">
              <a:latin typeface="Aptos" panose="020B0004020202020204" pitchFamily="34" charset="0"/>
            </a:endParaRPr>
          </a:p>
          <a:p>
            <a:pPr algn="just"/>
            <a:r>
              <a:rPr lang="en-US" sz="2800" dirty="0"/>
              <a:t>🔧 </a:t>
            </a:r>
            <a:r>
              <a:rPr lang="en-US" sz="2800" b="1" dirty="0">
                <a:latin typeface="Aptos" panose="020B0004020202020204" pitchFamily="34" charset="0"/>
              </a:rPr>
              <a:t>2. Create and Configure a </a:t>
            </a:r>
            <a:r>
              <a:rPr lang="en-US" sz="2800" b="1" dirty="0" err="1">
                <a:latin typeface="Aptos" panose="020B0004020202020204" pitchFamily="34" charset="0"/>
              </a:rPr>
              <a:t>Conda</a:t>
            </a:r>
            <a:r>
              <a:rPr lang="en-US" sz="2800" b="1" dirty="0">
                <a:latin typeface="Aptos" panose="020B0004020202020204" pitchFamily="34" charset="0"/>
              </a:rPr>
              <a:t> Environment</a:t>
            </a:r>
          </a:p>
          <a:p>
            <a:pPr lvl="3" algn="just"/>
            <a:endParaRPr lang="en-US" sz="2400" dirty="0">
              <a:latin typeface="Aptos" panose="020B0004020202020204" pitchFamily="34" charset="0"/>
            </a:endParaRPr>
          </a:p>
          <a:p>
            <a:pPr lvl="3" algn="just"/>
            <a:r>
              <a:rPr lang="en-US" sz="2400" dirty="0"/>
              <a:t>🧭  </a:t>
            </a:r>
            <a:r>
              <a:rPr lang="en-US" sz="2800" b="1" dirty="0">
                <a:latin typeface="Aptos" panose="020B0004020202020204" pitchFamily="34" charset="0"/>
              </a:rPr>
              <a:t>3. Open the Project in VS Code</a:t>
            </a:r>
          </a:p>
          <a:p>
            <a:pPr lvl="5" algn="just"/>
            <a:endParaRPr lang="en-US" sz="2400" dirty="0">
              <a:solidFill>
                <a:schemeClr val="accent6">
                  <a:lumMod val="50000"/>
                </a:schemeClr>
              </a:solidFill>
              <a:latin typeface="Aptos" panose="020B0004020202020204" pitchFamily="34" charset="0"/>
            </a:endParaRPr>
          </a:p>
          <a:p>
            <a:pPr lvl="3" algn="just"/>
            <a:r>
              <a:rPr lang="en-US" sz="2800" b="1" dirty="0">
                <a:latin typeface="Aptos" panose="020B0004020202020204" pitchFamily="34" charset="0"/>
              </a:rPr>
              <a:t>⚙️ 4. Set VS Code Python Interpreter</a:t>
            </a:r>
          </a:p>
          <a:p>
            <a:pPr lvl="3" algn="just"/>
            <a:endParaRPr lang="en-US" sz="2400" dirty="0">
              <a:latin typeface="Aptos" panose="020B0004020202020204" pitchFamily="34" charset="0"/>
            </a:endParaRPr>
          </a:p>
          <a:p>
            <a:pPr marL="342900" lvl="3" indent="-342900" algn="just">
              <a:buFont typeface="Arial" panose="020B0604020202020204" pitchFamily="34" charset="0"/>
              <a:buChar char="•"/>
            </a:pPr>
            <a:r>
              <a:rPr lang="en-US" sz="2400" dirty="0">
                <a:latin typeface="Aptos" panose="020B0004020202020204" pitchFamily="34" charset="0"/>
              </a:rPr>
              <a:t>Press </a:t>
            </a:r>
            <a:r>
              <a:rPr lang="en-US" sz="2400" dirty="0" err="1">
                <a:latin typeface="Aptos" panose="020B0004020202020204" pitchFamily="34" charset="0"/>
              </a:rPr>
              <a:t>Ctrl+Shift+P</a:t>
            </a:r>
            <a:endParaRPr lang="en-US" sz="2400" dirty="0">
              <a:latin typeface="Aptos" panose="020B0004020202020204" pitchFamily="34" charset="0"/>
            </a:endParaRPr>
          </a:p>
          <a:p>
            <a:pPr marL="342900" lvl="3" indent="-342900" algn="just">
              <a:buFont typeface="Arial" panose="020B0604020202020204" pitchFamily="34" charset="0"/>
              <a:buChar char="•"/>
            </a:pPr>
            <a:r>
              <a:rPr lang="en-US" sz="2400" dirty="0">
                <a:latin typeface="Aptos" panose="020B0004020202020204" pitchFamily="34" charset="0"/>
              </a:rPr>
              <a:t>Type: Python: Select Interpreter</a:t>
            </a:r>
          </a:p>
          <a:p>
            <a:pPr marL="342900" lvl="3" indent="-342900" algn="just">
              <a:buFont typeface="Arial" panose="020B0604020202020204" pitchFamily="34" charset="0"/>
              <a:buChar char="•"/>
            </a:pPr>
            <a:r>
              <a:rPr lang="en-US" sz="2400" dirty="0">
                <a:latin typeface="Aptos" panose="020B0004020202020204" pitchFamily="34" charset="0"/>
              </a:rPr>
              <a:t>Select: </a:t>
            </a:r>
            <a:r>
              <a:rPr lang="en-US" sz="2400" dirty="0" err="1">
                <a:latin typeface="Aptos" panose="020B0004020202020204" pitchFamily="34" charset="0"/>
              </a:rPr>
              <a:t>xgboost_env</a:t>
            </a:r>
            <a:r>
              <a:rPr lang="en-US" sz="2400" dirty="0">
                <a:latin typeface="Aptos" panose="020B0004020202020204" pitchFamily="34" charset="0"/>
              </a:rPr>
              <a:t> (</a:t>
            </a:r>
            <a:r>
              <a:rPr lang="en-US" sz="2400" dirty="0" err="1">
                <a:latin typeface="Aptos" panose="020B0004020202020204" pitchFamily="34" charset="0"/>
              </a:rPr>
              <a:t>conda</a:t>
            </a:r>
            <a:r>
              <a:rPr lang="en-US" sz="2400" dirty="0">
                <a:latin typeface="Aptos" panose="020B0004020202020204" pitchFamily="34" charset="0"/>
              </a:rPr>
              <a:t>)</a:t>
            </a:r>
          </a:p>
          <a:p>
            <a:pPr marL="342900" lvl="3" indent="-342900" algn="just">
              <a:buFont typeface="Arial" panose="020B0604020202020204" pitchFamily="34" charset="0"/>
              <a:buChar char="•"/>
            </a:pPr>
            <a:endParaRPr lang="en-US" sz="2400" b="1" u="sng" dirty="0">
              <a:solidFill>
                <a:srgbClr val="00B0F0"/>
              </a:solidFill>
              <a:latin typeface="Aptos" panose="020B0004020202020204" pitchFamily="34" charset="0"/>
            </a:endParaRPr>
          </a:p>
          <a:p>
            <a:pPr marL="342900" indent="-342900" algn="just">
              <a:buFont typeface="Arial" panose="020B0604020202020204" pitchFamily="34" charset="0"/>
              <a:buChar char="•"/>
            </a:pPr>
            <a:endParaRPr lang="en-US" sz="2400" b="1" u="sng" dirty="0">
              <a:solidFill>
                <a:srgbClr val="00B0F0"/>
              </a:solidFill>
              <a:latin typeface="Aptos" panose="020B0004020202020204" pitchFamily="34" charset="0"/>
            </a:endParaRPr>
          </a:p>
        </p:txBody>
      </p:sp>
      <p:sp>
        <p:nvSpPr>
          <p:cNvPr id="66" name="TextBox 65">
            <a:extLst>
              <a:ext uri="{FF2B5EF4-FFF2-40B4-BE49-F238E27FC236}">
                <a16:creationId xmlns:a16="http://schemas.microsoft.com/office/drawing/2014/main" id="{21D16A4A-049C-EC8C-481D-872BCB8F7223}"/>
              </a:ext>
            </a:extLst>
          </p:cNvPr>
          <p:cNvSpPr txBox="1"/>
          <p:nvPr/>
        </p:nvSpPr>
        <p:spPr>
          <a:xfrm>
            <a:off x="152400" y="2440083"/>
            <a:ext cx="8077200" cy="523220"/>
          </a:xfrm>
          <a:prstGeom prst="rect">
            <a:avLst/>
          </a:prstGeom>
          <a:noFill/>
          <a:ln>
            <a:solidFill>
              <a:schemeClr val="tx1">
                <a:lumMod val="65000"/>
                <a:lumOff val="35000"/>
              </a:schemeClr>
            </a:solidFill>
          </a:ln>
        </p:spPr>
        <p:txBody>
          <a:bodyPr wrap="square" rtlCol="0">
            <a:spAutoFit/>
          </a:bodyPr>
          <a:lstStyle/>
          <a:p>
            <a:r>
              <a:rPr lang="en-US" sz="2800" b="1" dirty="0">
                <a:solidFill>
                  <a:schemeClr val="tx2"/>
                </a:solidFill>
                <a:latin typeface="Aptos Black" panose="020B0004020202020204" pitchFamily="34" charset="0"/>
                <a:ea typeface="+mj-ea"/>
              </a:rPr>
              <a:t>Step-by-Step: </a:t>
            </a:r>
            <a:r>
              <a:rPr lang="en-US" sz="2800" b="1" dirty="0" err="1">
                <a:solidFill>
                  <a:schemeClr val="tx2"/>
                </a:solidFill>
                <a:latin typeface="Aptos Black" panose="020B0004020202020204" pitchFamily="34" charset="0"/>
                <a:ea typeface="+mj-ea"/>
              </a:rPr>
              <a:t>Conda</a:t>
            </a:r>
            <a:r>
              <a:rPr lang="en-US" sz="2800" b="1" dirty="0">
                <a:solidFill>
                  <a:schemeClr val="tx2"/>
                </a:solidFill>
                <a:latin typeface="Aptos Black" panose="020B0004020202020204" pitchFamily="34" charset="0"/>
                <a:ea typeface="+mj-ea"/>
              </a:rPr>
              <a:t> + </a:t>
            </a:r>
            <a:r>
              <a:rPr lang="en-US" sz="2800" b="1" dirty="0" err="1">
                <a:solidFill>
                  <a:schemeClr val="tx2"/>
                </a:solidFill>
                <a:latin typeface="Aptos Black" panose="020B0004020202020204" pitchFamily="34" charset="0"/>
                <a:ea typeface="+mj-ea"/>
              </a:rPr>
              <a:t>Jupyter</a:t>
            </a:r>
            <a:r>
              <a:rPr lang="en-US" sz="2800" b="1" dirty="0">
                <a:solidFill>
                  <a:schemeClr val="tx2"/>
                </a:solidFill>
                <a:latin typeface="Aptos Black" panose="020B0004020202020204" pitchFamily="34" charset="0"/>
                <a:ea typeface="+mj-ea"/>
              </a:rPr>
              <a:t> + Packages</a:t>
            </a:r>
            <a:endParaRPr lang="el-GR" sz="2800" b="1" dirty="0">
              <a:latin typeface="Aptos" panose="020B0004020202020204" pitchFamily="34" charset="0"/>
            </a:endParaRPr>
          </a:p>
        </p:txBody>
      </p:sp>
      <p:sp>
        <p:nvSpPr>
          <p:cNvPr id="3" name="TextBox 2">
            <a:extLst>
              <a:ext uri="{FF2B5EF4-FFF2-40B4-BE49-F238E27FC236}">
                <a16:creationId xmlns:a16="http://schemas.microsoft.com/office/drawing/2014/main" id="{707BF35D-790D-27D6-52E3-05EC8339DDBA}"/>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4" name="object 6">
            <a:extLst>
              <a:ext uri="{FF2B5EF4-FFF2-40B4-BE49-F238E27FC236}">
                <a16:creationId xmlns:a16="http://schemas.microsoft.com/office/drawing/2014/main" id="{8FE88543-E245-EA47-4BC7-6C5834B10F21}"/>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5" name="TextBox 4">
            <a:extLst>
              <a:ext uri="{FF2B5EF4-FFF2-40B4-BE49-F238E27FC236}">
                <a16:creationId xmlns:a16="http://schemas.microsoft.com/office/drawing/2014/main" id="{F88CC972-BAFB-27C9-C9D4-90C26591EB83}"/>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 name="TextBox 5">
            <a:extLst>
              <a:ext uri="{FF2B5EF4-FFF2-40B4-BE49-F238E27FC236}">
                <a16:creationId xmlns:a16="http://schemas.microsoft.com/office/drawing/2014/main" id="{88AB15C1-B728-23EF-8645-6B2952D35A0A}"/>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7" name="TextBox 6">
            <a:extLst>
              <a:ext uri="{FF2B5EF4-FFF2-40B4-BE49-F238E27FC236}">
                <a16:creationId xmlns:a16="http://schemas.microsoft.com/office/drawing/2014/main" id="{3844AEDF-2100-B55F-D42E-70E0ABC8CBB2}"/>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8" name="Graphic 7" descr="Gears with solid fill">
            <a:extLst>
              <a:ext uri="{FF2B5EF4-FFF2-40B4-BE49-F238E27FC236}">
                <a16:creationId xmlns:a16="http://schemas.microsoft.com/office/drawing/2014/main" id="{D8278DE9-3961-E5E9-B52D-3E62D41DE3A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9" name="Graphic 8" descr="Continuous Improvement with solid fill">
            <a:extLst>
              <a:ext uri="{FF2B5EF4-FFF2-40B4-BE49-F238E27FC236}">
                <a16:creationId xmlns:a16="http://schemas.microsoft.com/office/drawing/2014/main" id="{03E8855A-A87D-F770-B4A8-D1AA9960B66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10" name="Graphic 9" descr="Head with gears outline">
            <a:extLst>
              <a:ext uri="{FF2B5EF4-FFF2-40B4-BE49-F238E27FC236}">
                <a16:creationId xmlns:a16="http://schemas.microsoft.com/office/drawing/2014/main" id="{EAFD561A-AD52-6B24-9305-0A2528A3EE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11" name="TextBox 10">
            <a:extLst>
              <a:ext uri="{FF2B5EF4-FFF2-40B4-BE49-F238E27FC236}">
                <a16:creationId xmlns:a16="http://schemas.microsoft.com/office/drawing/2014/main" id="{93DB9EAE-0541-983E-92B9-277DF59D393A}"/>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12" name="Graphic 11" descr="Classroom with solid fill">
            <a:extLst>
              <a:ext uri="{FF2B5EF4-FFF2-40B4-BE49-F238E27FC236}">
                <a16:creationId xmlns:a16="http://schemas.microsoft.com/office/drawing/2014/main" id="{045EE07D-A75C-19DE-E0D5-7BDFD812D2FC}"/>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13" name="TextBox 12">
            <a:extLst>
              <a:ext uri="{FF2B5EF4-FFF2-40B4-BE49-F238E27FC236}">
                <a16:creationId xmlns:a16="http://schemas.microsoft.com/office/drawing/2014/main" id="{E15AF5F1-7E86-9C9D-E79A-4DD33F28FEFC}"/>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14" name="Graphic 13" descr="Gears with solid fill">
            <a:extLst>
              <a:ext uri="{FF2B5EF4-FFF2-40B4-BE49-F238E27FC236}">
                <a16:creationId xmlns:a16="http://schemas.microsoft.com/office/drawing/2014/main" id="{5DEE0F2E-41B9-3150-2FA6-0AE2A256F8A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2" name="Freeform: Shape 1">
            <a:extLst>
              <a:ext uri="{FF2B5EF4-FFF2-40B4-BE49-F238E27FC236}">
                <a16:creationId xmlns:a16="http://schemas.microsoft.com/office/drawing/2014/main" id="{0F4E0B0B-F6E2-13D2-3F9B-C831B44AF6AC}"/>
              </a:ext>
            </a:extLst>
          </p:cNvPr>
          <p:cNvSpPr/>
          <p:nvPr/>
        </p:nvSpPr>
        <p:spPr>
          <a:xfrm>
            <a:off x="4907800" y="1767676"/>
            <a:ext cx="3321800" cy="47192"/>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4130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EBE7DD"/>
        </a:solidFill>
        <a:effectLst/>
      </p:bgPr>
    </p:bg>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59" name="TextBox 58">
            <a:extLst>
              <a:ext uri="{FF2B5EF4-FFF2-40B4-BE49-F238E27FC236}">
                <a16:creationId xmlns:a16="http://schemas.microsoft.com/office/drawing/2014/main" id="{61E9DC98-6D8B-251F-5826-460E5E0954FD}"/>
              </a:ext>
            </a:extLst>
          </p:cNvPr>
          <p:cNvSpPr txBox="1"/>
          <p:nvPr/>
        </p:nvSpPr>
        <p:spPr>
          <a:xfrm>
            <a:off x="306113" y="2633889"/>
            <a:ext cx="3871311" cy="523220"/>
          </a:xfrm>
          <a:prstGeom prst="rect">
            <a:avLst/>
          </a:prstGeom>
          <a:noFill/>
        </p:spPr>
        <p:txBody>
          <a:bodyPr wrap="square">
            <a:spAutoFit/>
          </a:bodyPr>
          <a:lstStyle/>
          <a:p>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What is </a:t>
            </a:r>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22" name="TextBox 21">
            <a:extLst>
              <a:ext uri="{FF2B5EF4-FFF2-40B4-BE49-F238E27FC236}">
                <a16:creationId xmlns:a16="http://schemas.microsoft.com/office/drawing/2014/main" id="{83816A38-3991-A1A2-6F1A-CAD1DFD05064}"/>
              </a:ext>
            </a:extLst>
          </p:cNvPr>
          <p:cNvSpPr txBox="1"/>
          <p:nvPr/>
        </p:nvSpPr>
        <p:spPr>
          <a:xfrm>
            <a:off x="605458" y="3644809"/>
            <a:ext cx="17072942" cy="1384995"/>
          </a:xfrm>
          <a:prstGeom prst="rect">
            <a:avLst/>
          </a:prstGeom>
          <a:noFill/>
        </p:spPr>
        <p:txBody>
          <a:bodyPr wrap="square" rtlCol="0">
            <a:spAutoFit/>
          </a:bodyPr>
          <a:lstStyle/>
          <a:p>
            <a:pPr marL="342900" indent="-342900" algn="just">
              <a:buFont typeface="Arial" panose="020B0604020202020204" pitchFamily="34" charset="0"/>
              <a:buChar char="•"/>
            </a:pPr>
            <a:r>
              <a:rPr lang="en-US" sz="2800" dirty="0">
                <a:latin typeface="Aptos" panose="020B0004020202020204" pitchFamily="34" charset="0"/>
              </a:rPr>
              <a:t>Supervised machine learning uses algorithms to train a model to find </a:t>
            </a:r>
            <a:r>
              <a:rPr lang="en-US" sz="2800" b="1" dirty="0">
                <a:latin typeface="Aptos" panose="020B0004020202020204" pitchFamily="34" charset="0"/>
              </a:rPr>
              <a:t>patterns</a:t>
            </a:r>
            <a:r>
              <a:rPr lang="en-US" sz="2800" dirty="0">
                <a:latin typeface="Aptos" panose="020B0004020202020204" pitchFamily="34" charset="0"/>
              </a:rPr>
              <a:t> in a dataset with </a:t>
            </a:r>
            <a:r>
              <a:rPr lang="en-US" sz="2800" b="1" dirty="0">
                <a:latin typeface="Aptos" panose="020B0004020202020204" pitchFamily="34" charset="0"/>
              </a:rPr>
              <a:t>labels</a:t>
            </a:r>
            <a:r>
              <a:rPr lang="en-US" sz="2800" dirty="0">
                <a:latin typeface="Aptos" panose="020B0004020202020204" pitchFamily="34" charset="0"/>
              </a:rPr>
              <a:t> and </a:t>
            </a:r>
            <a:r>
              <a:rPr lang="en-US" sz="2800" b="1" dirty="0">
                <a:latin typeface="Aptos" panose="020B0004020202020204" pitchFamily="34" charset="0"/>
              </a:rPr>
              <a:t>features</a:t>
            </a:r>
            <a:r>
              <a:rPr lang="en-US" sz="2800" dirty="0">
                <a:latin typeface="Aptos" panose="020B0004020202020204" pitchFamily="34" charset="0"/>
              </a:rPr>
              <a:t> and then uses the trained model to </a:t>
            </a:r>
            <a:r>
              <a:rPr lang="en-US" sz="2800" b="1" dirty="0">
                <a:latin typeface="Aptos" panose="020B0004020202020204" pitchFamily="34" charset="0"/>
              </a:rPr>
              <a:t>predict</a:t>
            </a:r>
            <a:r>
              <a:rPr lang="en-US" sz="2800" dirty="0">
                <a:latin typeface="Aptos" panose="020B0004020202020204" pitchFamily="34" charset="0"/>
              </a:rPr>
              <a:t> the labels on a </a:t>
            </a:r>
            <a:r>
              <a:rPr lang="en-US" sz="2800" b="1" dirty="0">
                <a:latin typeface="Aptos" panose="020B0004020202020204" pitchFamily="34" charset="0"/>
              </a:rPr>
              <a:t>new</a:t>
            </a:r>
            <a:r>
              <a:rPr lang="en-US" sz="2800" dirty="0">
                <a:latin typeface="Aptos" panose="020B0004020202020204" pitchFamily="34" charset="0"/>
              </a:rPr>
              <a:t> dataset’s features.</a:t>
            </a:r>
          </a:p>
          <a:p>
            <a:pPr marL="342900" indent="-342900" algn="just">
              <a:buFont typeface="Arial" panose="020B0604020202020204" pitchFamily="34" charset="0"/>
              <a:buChar char="•"/>
            </a:pPr>
            <a:endParaRPr lang="en-US" sz="2800" dirty="0">
              <a:latin typeface="Aptos" panose="020B0004020202020204" pitchFamily="34" charset="0"/>
            </a:endParaRPr>
          </a:p>
        </p:txBody>
      </p:sp>
      <p:pic>
        <p:nvPicPr>
          <p:cNvPr id="23" name="Picture 22">
            <a:extLst>
              <a:ext uri="{FF2B5EF4-FFF2-40B4-BE49-F238E27FC236}">
                <a16:creationId xmlns:a16="http://schemas.microsoft.com/office/drawing/2014/main" id="{EB2AFC4A-004A-6226-B367-C1B935C8E60E}"/>
              </a:ext>
            </a:extLst>
          </p:cNvPr>
          <p:cNvPicPr>
            <a:picLocks noChangeAspect="1"/>
          </p:cNvPicPr>
          <p:nvPr/>
        </p:nvPicPr>
        <p:blipFill>
          <a:blip r:embed="rId13"/>
          <a:stretch>
            <a:fillRect/>
          </a:stretch>
        </p:blipFill>
        <p:spPr>
          <a:xfrm>
            <a:off x="710037" y="4870513"/>
            <a:ext cx="9086850" cy="4775963"/>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3B02703D-0E3C-86E1-04FC-4898DCCD0E28}"/>
              </a:ext>
            </a:extLst>
          </p:cNvPr>
          <p:cNvSpPr txBox="1"/>
          <p:nvPr/>
        </p:nvSpPr>
        <p:spPr>
          <a:xfrm>
            <a:off x="-2071" y="9922289"/>
            <a:ext cx="9144000" cy="276999"/>
          </a:xfrm>
          <a:prstGeom prst="rect">
            <a:avLst/>
          </a:prstGeom>
          <a:noFill/>
        </p:spPr>
        <p:txBody>
          <a:bodyPr wrap="square">
            <a:spAutoFit/>
          </a:bodyPr>
          <a:lstStyle/>
          <a:p>
            <a:r>
              <a:rPr lang="en-US" sz="1200" dirty="0">
                <a:hlinkClick r:id="rId14"/>
              </a:rPr>
              <a:t>What Is </a:t>
            </a:r>
            <a:r>
              <a:rPr lang="en-US" sz="1200" dirty="0" err="1">
                <a:hlinkClick r:id="rId14"/>
              </a:rPr>
              <a:t>XGBoost</a:t>
            </a:r>
            <a:r>
              <a:rPr lang="en-US" sz="1200" dirty="0">
                <a:hlinkClick r:id="rId14"/>
              </a:rPr>
              <a:t> and Why Does It Matter? | NVIDIA Glossary</a:t>
            </a:r>
            <a:endParaRPr lang="en-US" sz="1200" dirty="0"/>
          </a:p>
        </p:txBody>
      </p:sp>
      <p:sp>
        <p:nvSpPr>
          <p:cNvPr id="3" name="Freeform: Shape 2">
            <a:extLst>
              <a:ext uri="{FF2B5EF4-FFF2-40B4-BE49-F238E27FC236}">
                <a16:creationId xmlns:a16="http://schemas.microsoft.com/office/drawing/2014/main" id="{E7C2AF69-2E92-E9E9-6F22-17C859246798}"/>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81C3D28-29A2-2BC3-FB75-2DEC203348B2}"/>
              </a:ext>
            </a:extLst>
          </p:cNvPr>
          <p:cNvPicPr>
            <a:picLocks noChangeAspect="1"/>
          </p:cNvPicPr>
          <p:nvPr/>
        </p:nvPicPr>
        <p:blipFill>
          <a:blip r:embed="rId15"/>
          <a:stretch>
            <a:fillRect/>
          </a:stretch>
        </p:blipFill>
        <p:spPr>
          <a:xfrm>
            <a:off x="12747162" y="5257197"/>
            <a:ext cx="3186025" cy="609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D46FE92A-1CF8-A877-45F4-17B1BF3DCE17}"/>
              </a:ext>
            </a:extLst>
          </p:cNvPr>
          <p:cNvPicPr>
            <a:picLocks noChangeAspect="1"/>
          </p:cNvPicPr>
          <p:nvPr/>
        </p:nvPicPr>
        <p:blipFill>
          <a:blip r:embed="rId16"/>
          <a:stretch>
            <a:fillRect/>
          </a:stretch>
        </p:blipFill>
        <p:spPr>
          <a:xfrm>
            <a:off x="12758809" y="6515100"/>
            <a:ext cx="3186025" cy="874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31056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EBE7DD"/>
        </a:solidFill>
        <a:effectLst/>
      </p:bgPr>
    </p:bg>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59" name="TextBox 58">
            <a:extLst>
              <a:ext uri="{FF2B5EF4-FFF2-40B4-BE49-F238E27FC236}">
                <a16:creationId xmlns:a16="http://schemas.microsoft.com/office/drawing/2014/main" id="{61E9DC98-6D8B-251F-5826-460E5E0954FD}"/>
              </a:ext>
            </a:extLst>
          </p:cNvPr>
          <p:cNvSpPr txBox="1"/>
          <p:nvPr/>
        </p:nvSpPr>
        <p:spPr>
          <a:xfrm>
            <a:off x="306113" y="2633889"/>
            <a:ext cx="3871311" cy="523220"/>
          </a:xfrm>
          <a:prstGeom prst="rect">
            <a:avLst/>
          </a:prstGeom>
          <a:noFill/>
        </p:spPr>
        <p:txBody>
          <a:bodyPr wrap="square">
            <a:spAutoFit/>
          </a:bodyPr>
          <a:lstStyle/>
          <a:p>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What is </a:t>
            </a:r>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22" name="TextBox 21">
            <a:extLst>
              <a:ext uri="{FF2B5EF4-FFF2-40B4-BE49-F238E27FC236}">
                <a16:creationId xmlns:a16="http://schemas.microsoft.com/office/drawing/2014/main" id="{83816A38-3991-A1A2-6F1A-CAD1DFD05064}"/>
              </a:ext>
            </a:extLst>
          </p:cNvPr>
          <p:cNvSpPr txBox="1"/>
          <p:nvPr/>
        </p:nvSpPr>
        <p:spPr>
          <a:xfrm>
            <a:off x="605458" y="3644809"/>
            <a:ext cx="17072942" cy="2246769"/>
          </a:xfrm>
          <a:prstGeom prst="rect">
            <a:avLst/>
          </a:prstGeom>
          <a:noFill/>
        </p:spPr>
        <p:txBody>
          <a:bodyPr wrap="square" rtlCol="0">
            <a:spAutoFit/>
          </a:bodyPr>
          <a:lstStyle/>
          <a:p>
            <a:pPr marL="342900" indent="-342900" algn="just">
              <a:buFont typeface="Arial" panose="020B0604020202020204" pitchFamily="34" charset="0"/>
              <a:buChar char="•"/>
            </a:pPr>
            <a:r>
              <a:rPr lang="en-US" sz="2800" dirty="0">
                <a:latin typeface="Aptos" panose="020B0004020202020204" pitchFamily="34" charset="0"/>
              </a:rPr>
              <a:t>Predicts the label by evaluating a tree of </a:t>
            </a:r>
            <a:r>
              <a:rPr lang="en-US" sz="2800" b="1" dirty="0">
                <a:latin typeface="Aptos" panose="020B0004020202020204" pitchFamily="34" charset="0"/>
              </a:rPr>
              <a:t>if-then-else true/false </a:t>
            </a:r>
            <a:r>
              <a:rPr lang="en-US" sz="2800" dirty="0">
                <a:latin typeface="Aptos" panose="020B0004020202020204" pitchFamily="34" charset="0"/>
              </a:rPr>
              <a:t>feature questions</a:t>
            </a:r>
          </a:p>
          <a:p>
            <a:pPr marL="342900" indent="-342900" algn="just">
              <a:buFont typeface="Arial" panose="020B0604020202020204" pitchFamily="34" charset="0"/>
              <a:buChar char="•"/>
            </a:pPr>
            <a:endParaRPr lang="en-US" sz="2800" dirty="0">
              <a:latin typeface="Aptos" panose="020B0004020202020204" pitchFamily="34" charset="0"/>
            </a:endParaRPr>
          </a:p>
          <a:p>
            <a:pPr marL="342900" indent="-342900" algn="just">
              <a:buFont typeface="Arial" panose="020B0604020202020204" pitchFamily="34" charset="0"/>
              <a:buChar char="•"/>
            </a:pPr>
            <a:r>
              <a:rPr lang="en-US" sz="2800" dirty="0">
                <a:latin typeface="Aptos" panose="020B0004020202020204" pitchFamily="34" charset="0"/>
              </a:rPr>
              <a:t>Estimates the </a:t>
            </a:r>
            <a:r>
              <a:rPr lang="en-US" sz="2800" b="1" dirty="0">
                <a:latin typeface="Aptos" panose="020B0004020202020204" pitchFamily="34" charset="0"/>
              </a:rPr>
              <a:t>minimum</a:t>
            </a:r>
            <a:r>
              <a:rPr lang="en-US" sz="2800" dirty="0">
                <a:latin typeface="Aptos" panose="020B0004020202020204" pitchFamily="34" charset="0"/>
              </a:rPr>
              <a:t> number of questions needed to assess the probability of making a correct decision</a:t>
            </a:r>
          </a:p>
          <a:p>
            <a:pPr marL="342900" indent="-342900" algn="just">
              <a:buFont typeface="Arial" panose="020B0604020202020204" pitchFamily="34" charset="0"/>
              <a:buChar char="•"/>
            </a:pPr>
            <a:endParaRPr lang="en-US" sz="2800" dirty="0">
              <a:latin typeface="Aptos" panose="020B0004020202020204" pitchFamily="34" charset="0"/>
            </a:endParaRPr>
          </a:p>
          <a:p>
            <a:pPr marL="342900" indent="-342900" algn="just">
              <a:buFont typeface="Arial" panose="020B0604020202020204" pitchFamily="34" charset="0"/>
              <a:buChar char="•"/>
            </a:pPr>
            <a:r>
              <a:rPr lang="en-US" sz="2800" dirty="0">
                <a:latin typeface="Aptos" panose="020B0004020202020204" pitchFamily="34" charset="0"/>
              </a:rPr>
              <a:t>Can be used for </a:t>
            </a:r>
            <a:r>
              <a:rPr lang="en-US" sz="2800" b="1" dirty="0">
                <a:latin typeface="Aptos" panose="020B0004020202020204" pitchFamily="34" charset="0"/>
              </a:rPr>
              <a:t>classification</a:t>
            </a:r>
            <a:r>
              <a:rPr lang="en-US" sz="2800" dirty="0">
                <a:latin typeface="Aptos" panose="020B0004020202020204" pitchFamily="34" charset="0"/>
              </a:rPr>
              <a:t> to predict a category, or </a:t>
            </a:r>
            <a:r>
              <a:rPr lang="en-US" sz="2800" b="1" dirty="0">
                <a:latin typeface="Aptos" panose="020B0004020202020204" pitchFamily="34" charset="0"/>
              </a:rPr>
              <a:t>regression</a:t>
            </a:r>
            <a:r>
              <a:rPr lang="en-US" sz="2800" dirty="0">
                <a:latin typeface="Aptos" panose="020B0004020202020204" pitchFamily="34" charset="0"/>
              </a:rPr>
              <a:t> to predict a continuous numeric value</a:t>
            </a:r>
          </a:p>
        </p:txBody>
      </p:sp>
      <p:pic>
        <p:nvPicPr>
          <p:cNvPr id="4098" name="Picture 2" descr="A decision tree.">
            <a:extLst>
              <a:ext uri="{FF2B5EF4-FFF2-40B4-BE49-F238E27FC236}">
                <a16:creationId xmlns:a16="http://schemas.microsoft.com/office/drawing/2014/main" id="{31DF0848-2B74-B7E0-7585-21F7BD74DD0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36135" y="6315907"/>
            <a:ext cx="13858133" cy="31820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578E59F-8FD1-E53C-EDF8-37E0DC43763B}"/>
              </a:ext>
            </a:extLst>
          </p:cNvPr>
          <p:cNvSpPr txBox="1"/>
          <p:nvPr/>
        </p:nvSpPr>
        <p:spPr>
          <a:xfrm>
            <a:off x="-2071" y="9922289"/>
            <a:ext cx="9144000" cy="276999"/>
          </a:xfrm>
          <a:prstGeom prst="rect">
            <a:avLst/>
          </a:prstGeom>
          <a:noFill/>
        </p:spPr>
        <p:txBody>
          <a:bodyPr wrap="square">
            <a:spAutoFit/>
          </a:bodyPr>
          <a:lstStyle/>
          <a:p>
            <a:r>
              <a:rPr lang="en-US" sz="1200" dirty="0">
                <a:hlinkClick r:id="rId14"/>
              </a:rPr>
              <a:t>What Is </a:t>
            </a:r>
            <a:r>
              <a:rPr lang="en-US" sz="1200" dirty="0" err="1">
                <a:hlinkClick r:id="rId14"/>
              </a:rPr>
              <a:t>XGBoost</a:t>
            </a:r>
            <a:r>
              <a:rPr lang="en-US" sz="1200" dirty="0">
                <a:hlinkClick r:id="rId14"/>
              </a:rPr>
              <a:t> and Why Does It Matter? | NVIDIA Glossary</a:t>
            </a:r>
            <a:endParaRPr lang="en-US" sz="1200" dirty="0"/>
          </a:p>
        </p:txBody>
      </p:sp>
      <p:sp>
        <p:nvSpPr>
          <p:cNvPr id="3" name="Freeform: Shape 2">
            <a:extLst>
              <a:ext uri="{FF2B5EF4-FFF2-40B4-BE49-F238E27FC236}">
                <a16:creationId xmlns:a16="http://schemas.microsoft.com/office/drawing/2014/main" id="{749C3F3F-6F2B-F421-DAEA-9493A329F384}"/>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602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EBE7DD"/>
        </a:solidFill>
        <a:effectLst/>
      </p:bgPr>
    </p:bg>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59" name="TextBox 58">
            <a:extLst>
              <a:ext uri="{FF2B5EF4-FFF2-40B4-BE49-F238E27FC236}">
                <a16:creationId xmlns:a16="http://schemas.microsoft.com/office/drawing/2014/main" id="{61E9DC98-6D8B-251F-5826-460E5E0954FD}"/>
              </a:ext>
            </a:extLst>
          </p:cNvPr>
          <p:cNvSpPr txBox="1"/>
          <p:nvPr/>
        </p:nvSpPr>
        <p:spPr>
          <a:xfrm>
            <a:off x="306113" y="2633889"/>
            <a:ext cx="3871311" cy="523220"/>
          </a:xfrm>
          <a:prstGeom prst="rect">
            <a:avLst/>
          </a:prstGeom>
          <a:noFill/>
        </p:spPr>
        <p:txBody>
          <a:bodyPr wrap="square">
            <a:spAutoFit/>
          </a:bodyPr>
          <a:lstStyle/>
          <a:p>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What is </a:t>
            </a:r>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22" name="TextBox 21">
            <a:extLst>
              <a:ext uri="{FF2B5EF4-FFF2-40B4-BE49-F238E27FC236}">
                <a16:creationId xmlns:a16="http://schemas.microsoft.com/office/drawing/2014/main" id="{83816A38-3991-A1A2-6F1A-CAD1DFD05064}"/>
              </a:ext>
            </a:extLst>
          </p:cNvPr>
          <p:cNvSpPr txBox="1"/>
          <p:nvPr/>
        </p:nvSpPr>
        <p:spPr>
          <a:xfrm>
            <a:off x="605458" y="3644809"/>
            <a:ext cx="17072942" cy="954107"/>
          </a:xfrm>
          <a:prstGeom prst="rect">
            <a:avLst/>
          </a:prstGeom>
          <a:noFill/>
        </p:spPr>
        <p:txBody>
          <a:bodyPr wrap="square" rtlCol="0">
            <a:spAutoFit/>
          </a:bodyPr>
          <a:lstStyle/>
          <a:p>
            <a:pPr marL="342900" indent="-342900" algn="just">
              <a:buFont typeface="Arial" panose="020B0604020202020204" pitchFamily="34" charset="0"/>
              <a:buChar char="•"/>
            </a:pPr>
            <a:r>
              <a:rPr lang="en-US" sz="2800" b="1" dirty="0">
                <a:latin typeface="Aptos" panose="020B0004020202020204" pitchFamily="34" charset="0"/>
              </a:rPr>
              <a:t>Ensembles</a:t>
            </a:r>
            <a:r>
              <a:rPr lang="en-US" sz="2800" dirty="0">
                <a:latin typeface="Aptos" panose="020B0004020202020204" pitchFamily="34" charset="0"/>
              </a:rPr>
              <a:t> -&gt; combine the decisions from multiple models to improve the overall performance.</a:t>
            </a:r>
          </a:p>
          <a:p>
            <a:pPr marL="342900" indent="-342900" algn="just">
              <a:buFont typeface="Arial" panose="020B0604020202020204" pitchFamily="34" charset="0"/>
              <a:buChar char="•"/>
            </a:pPr>
            <a:endParaRPr lang="en-US" sz="2800" dirty="0">
              <a:latin typeface="Aptos" panose="020B0004020202020204" pitchFamily="34" charset="0"/>
            </a:endParaRPr>
          </a:p>
        </p:txBody>
      </p:sp>
      <p:pic>
        <p:nvPicPr>
          <p:cNvPr id="2" name="Picture 1">
            <a:extLst>
              <a:ext uri="{FF2B5EF4-FFF2-40B4-BE49-F238E27FC236}">
                <a16:creationId xmlns:a16="http://schemas.microsoft.com/office/drawing/2014/main" id="{BE1EA014-A910-04AD-4FE7-038B2F288DF8}"/>
              </a:ext>
            </a:extLst>
          </p:cNvPr>
          <p:cNvPicPr>
            <a:picLocks noChangeAspect="1"/>
          </p:cNvPicPr>
          <p:nvPr/>
        </p:nvPicPr>
        <p:blipFill>
          <a:blip r:embed="rId13"/>
          <a:stretch>
            <a:fillRect/>
          </a:stretch>
        </p:blipFill>
        <p:spPr>
          <a:xfrm>
            <a:off x="1527113" y="6116414"/>
            <a:ext cx="5457681" cy="342165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24393ABC-CC09-A3CB-66DD-33C9567A3295}"/>
              </a:ext>
            </a:extLst>
          </p:cNvPr>
          <p:cNvSpPr txBox="1"/>
          <p:nvPr/>
        </p:nvSpPr>
        <p:spPr>
          <a:xfrm>
            <a:off x="-2071" y="9922289"/>
            <a:ext cx="9144000" cy="276999"/>
          </a:xfrm>
          <a:prstGeom prst="rect">
            <a:avLst/>
          </a:prstGeom>
          <a:noFill/>
        </p:spPr>
        <p:txBody>
          <a:bodyPr wrap="square">
            <a:spAutoFit/>
          </a:bodyPr>
          <a:lstStyle/>
          <a:p>
            <a:r>
              <a:rPr lang="en-US" sz="1200" dirty="0">
                <a:hlinkClick r:id="rId14"/>
              </a:rPr>
              <a:t>What Is </a:t>
            </a:r>
            <a:r>
              <a:rPr lang="en-US" sz="1200" dirty="0" err="1">
                <a:hlinkClick r:id="rId14"/>
              </a:rPr>
              <a:t>XGBoost</a:t>
            </a:r>
            <a:r>
              <a:rPr lang="en-US" sz="1200" dirty="0">
                <a:hlinkClick r:id="rId14"/>
              </a:rPr>
              <a:t> and Why Does It Matter? | NVIDIA Glossary</a:t>
            </a:r>
            <a:endParaRPr lang="en-US" sz="1200" dirty="0"/>
          </a:p>
        </p:txBody>
      </p:sp>
      <p:sp>
        <p:nvSpPr>
          <p:cNvPr id="8" name="Freeform: Shape 7">
            <a:extLst>
              <a:ext uri="{FF2B5EF4-FFF2-40B4-BE49-F238E27FC236}">
                <a16:creationId xmlns:a16="http://schemas.microsoft.com/office/drawing/2014/main" id="{39542148-EDAC-EC86-E0FA-BFD4CF640D50}"/>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2627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EBE7DD"/>
        </a:solidFill>
        <a:effectLst/>
      </p:bgPr>
    </p:bg>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59" name="TextBox 58">
            <a:extLst>
              <a:ext uri="{FF2B5EF4-FFF2-40B4-BE49-F238E27FC236}">
                <a16:creationId xmlns:a16="http://schemas.microsoft.com/office/drawing/2014/main" id="{61E9DC98-6D8B-251F-5826-460E5E0954FD}"/>
              </a:ext>
            </a:extLst>
          </p:cNvPr>
          <p:cNvSpPr txBox="1"/>
          <p:nvPr/>
        </p:nvSpPr>
        <p:spPr>
          <a:xfrm>
            <a:off x="306113" y="2633889"/>
            <a:ext cx="3871311" cy="523220"/>
          </a:xfrm>
          <a:prstGeom prst="rect">
            <a:avLst/>
          </a:prstGeom>
          <a:noFill/>
        </p:spPr>
        <p:txBody>
          <a:bodyPr wrap="square">
            <a:spAutoFit/>
          </a:bodyPr>
          <a:lstStyle/>
          <a:p>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What is </a:t>
            </a:r>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22" name="TextBox 21">
            <a:extLst>
              <a:ext uri="{FF2B5EF4-FFF2-40B4-BE49-F238E27FC236}">
                <a16:creationId xmlns:a16="http://schemas.microsoft.com/office/drawing/2014/main" id="{83816A38-3991-A1A2-6F1A-CAD1DFD05064}"/>
              </a:ext>
            </a:extLst>
          </p:cNvPr>
          <p:cNvSpPr txBox="1"/>
          <p:nvPr/>
        </p:nvSpPr>
        <p:spPr>
          <a:xfrm>
            <a:off x="605458" y="3644809"/>
            <a:ext cx="17072942" cy="2246769"/>
          </a:xfrm>
          <a:prstGeom prst="rect">
            <a:avLst/>
          </a:prstGeom>
          <a:noFill/>
        </p:spPr>
        <p:txBody>
          <a:bodyPr wrap="square" rtlCol="0">
            <a:spAutoFit/>
          </a:bodyPr>
          <a:lstStyle/>
          <a:p>
            <a:pPr marL="342900" indent="-342900" algn="just">
              <a:buFont typeface="Arial" panose="020B0604020202020204" pitchFamily="34" charset="0"/>
              <a:buChar char="•"/>
            </a:pPr>
            <a:r>
              <a:rPr lang="en-US" sz="2800" b="1" dirty="0">
                <a:latin typeface="Aptos" panose="020B0004020202020204" pitchFamily="34" charset="0"/>
              </a:rPr>
              <a:t>Ensembles</a:t>
            </a:r>
            <a:r>
              <a:rPr lang="en-US" sz="2800" dirty="0">
                <a:latin typeface="Aptos" panose="020B0004020202020204" pitchFamily="34" charset="0"/>
              </a:rPr>
              <a:t> -&gt; combine the decisions from multiple models to improve the overall performance.</a:t>
            </a:r>
          </a:p>
          <a:p>
            <a:pPr marL="342900" indent="-342900" algn="just">
              <a:buFont typeface="Arial" panose="020B0604020202020204" pitchFamily="34" charset="0"/>
              <a:buChar char="•"/>
            </a:pPr>
            <a:endParaRPr lang="en-US" sz="2800" dirty="0">
              <a:latin typeface="Aptos" panose="020B0004020202020204" pitchFamily="34" charset="0"/>
            </a:endParaRPr>
          </a:p>
          <a:p>
            <a:pPr marL="342900" indent="-342900" algn="just">
              <a:buFont typeface="Arial" panose="020B0604020202020204" pitchFamily="34" charset="0"/>
              <a:buChar char="•"/>
            </a:pPr>
            <a:r>
              <a:rPr lang="en-US" sz="2800" b="1" i="0" dirty="0">
                <a:solidFill>
                  <a:srgbClr val="242424"/>
                </a:solidFill>
                <a:effectLst/>
                <a:latin typeface="source-serif-pro"/>
              </a:rPr>
              <a:t>BAGGING -&gt; </a:t>
            </a:r>
            <a:r>
              <a:rPr lang="en-US" sz="2800" b="0" i="0" dirty="0" err="1">
                <a:solidFill>
                  <a:srgbClr val="242424"/>
                </a:solidFill>
                <a:effectLst/>
                <a:latin typeface="source-serif-pro"/>
              </a:rPr>
              <a:t>subsetting</a:t>
            </a:r>
            <a:r>
              <a:rPr lang="en-US" sz="2800" b="0" i="0" dirty="0">
                <a:solidFill>
                  <a:srgbClr val="242424"/>
                </a:solidFill>
                <a:effectLst/>
                <a:latin typeface="source-serif-pro"/>
              </a:rPr>
              <a:t> the data and aggregating the results (</a:t>
            </a:r>
            <a:r>
              <a:rPr lang="en-US" sz="2800" b="0" i="0" dirty="0" err="1">
                <a:solidFill>
                  <a:srgbClr val="242424"/>
                </a:solidFill>
                <a:effectLst/>
                <a:latin typeface="source-serif-pro"/>
              </a:rPr>
              <a:t>e.g</a:t>
            </a:r>
            <a:r>
              <a:rPr lang="en-US" sz="2800" b="0" i="0" dirty="0">
                <a:solidFill>
                  <a:srgbClr val="242424"/>
                </a:solidFill>
                <a:effectLst/>
                <a:latin typeface="source-serif-pro"/>
              </a:rPr>
              <a:t>, Random Forest)</a:t>
            </a:r>
          </a:p>
          <a:p>
            <a:pPr marL="342900" indent="-342900" algn="just">
              <a:buFont typeface="Arial" panose="020B0604020202020204" pitchFamily="34" charset="0"/>
              <a:buChar char="•"/>
            </a:pPr>
            <a:endParaRPr lang="en-US" sz="2800" b="0" i="0" dirty="0">
              <a:solidFill>
                <a:srgbClr val="242424"/>
              </a:solidFill>
              <a:effectLst/>
              <a:latin typeface="source-serif-pro"/>
            </a:endParaRPr>
          </a:p>
          <a:p>
            <a:pPr marL="342900" indent="-342900" algn="just">
              <a:buFont typeface="Arial" panose="020B0604020202020204" pitchFamily="34" charset="0"/>
              <a:buChar char="•"/>
            </a:pPr>
            <a:r>
              <a:rPr lang="en-US" sz="2800" b="1" i="0" dirty="0">
                <a:solidFill>
                  <a:srgbClr val="242424"/>
                </a:solidFill>
                <a:effectLst/>
                <a:latin typeface="source-serif-pro"/>
              </a:rPr>
              <a:t>BOOSTING </a:t>
            </a:r>
            <a:r>
              <a:rPr lang="en-US" sz="2800" b="0" i="0" dirty="0">
                <a:solidFill>
                  <a:srgbClr val="242424"/>
                </a:solidFill>
                <a:effectLst/>
                <a:latin typeface="source-serif-pro"/>
              </a:rPr>
              <a:t>-&gt; sequential, each subsequent model attempts to correct the errors of the previous model.</a:t>
            </a:r>
            <a:endParaRPr lang="en-US" sz="2800" dirty="0">
              <a:latin typeface="Aptos" panose="020B0004020202020204" pitchFamily="34" charset="0"/>
            </a:endParaRPr>
          </a:p>
        </p:txBody>
      </p:sp>
      <p:pic>
        <p:nvPicPr>
          <p:cNvPr id="2" name="Picture 1">
            <a:extLst>
              <a:ext uri="{FF2B5EF4-FFF2-40B4-BE49-F238E27FC236}">
                <a16:creationId xmlns:a16="http://schemas.microsoft.com/office/drawing/2014/main" id="{BE1EA014-A910-04AD-4FE7-038B2F288DF8}"/>
              </a:ext>
            </a:extLst>
          </p:cNvPr>
          <p:cNvPicPr>
            <a:picLocks noChangeAspect="1"/>
          </p:cNvPicPr>
          <p:nvPr/>
        </p:nvPicPr>
        <p:blipFill>
          <a:blip r:embed="rId13"/>
          <a:stretch>
            <a:fillRect/>
          </a:stretch>
        </p:blipFill>
        <p:spPr>
          <a:xfrm>
            <a:off x="1527113" y="6116414"/>
            <a:ext cx="5457681" cy="3421655"/>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9A2909A0-D7B6-FB29-B701-6468ABD2C64C}"/>
              </a:ext>
            </a:extLst>
          </p:cNvPr>
          <p:cNvPicPr>
            <a:picLocks noChangeAspect="1"/>
          </p:cNvPicPr>
          <p:nvPr/>
        </p:nvPicPr>
        <p:blipFill>
          <a:blip r:embed="rId14"/>
          <a:stretch>
            <a:fillRect/>
          </a:stretch>
        </p:blipFill>
        <p:spPr>
          <a:xfrm>
            <a:off x="9482527" y="6078625"/>
            <a:ext cx="6150120" cy="3459443"/>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F907F94D-0F52-CB99-D6EA-7F10DA1D837F}"/>
              </a:ext>
            </a:extLst>
          </p:cNvPr>
          <p:cNvSpPr txBox="1"/>
          <p:nvPr/>
        </p:nvSpPr>
        <p:spPr>
          <a:xfrm>
            <a:off x="9016071" y="9675019"/>
            <a:ext cx="9144000" cy="276999"/>
          </a:xfrm>
          <a:prstGeom prst="rect">
            <a:avLst/>
          </a:prstGeom>
          <a:noFill/>
        </p:spPr>
        <p:txBody>
          <a:bodyPr wrap="square">
            <a:spAutoFit/>
          </a:bodyPr>
          <a:lstStyle/>
          <a:p>
            <a:r>
              <a:rPr lang="en-US" sz="1200">
                <a:hlinkClick r:id="rId15"/>
              </a:rPr>
              <a:t>XGBoost: A BOOSTING Ensemble. Does it really work as the name… | by Rishabh Kesarwani | AlmaBetter | Medium</a:t>
            </a:r>
            <a:endParaRPr lang="en-US" sz="1200" dirty="0"/>
          </a:p>
        </p:txBody>
      </p:sp>
      <p:sp>
        <p:nvSpPr>
          <p:cNvPr id="7" name="TextBox 6">
            <a:extLst>
              <a:ext uri="{FF2B5EF4-FFF2-40B4-BE49-F238E27FC236}">
                <a16:creationId xmlns:a16="http://schemas.microsoft.com/office/drawing/2014/main" id="{24393ABC-CC09-A3CB-66DD-33C9567A3295}"/>
              </a:ext>
            </a:extLst>
          </p:cNvPr>
          <p:cNvSpPr txBox="1"/>
          <p:nvPr/>
        </p:nvSpPr>
        <p:spPr>
          <a:xfrm>
            <a:off x="-2071" y="9922289"/>
            <a:ext cx="9144000" cy="276999"/>
          </a:xfrm>
          <a:prstGeom prst="rect">
            <a:avLst/>
          </a:prstGeom>
          <a:noFill/>
        </p:spPr>
        <p:txBody>
          <a:bodyPr wrap="square">
            <a:spAutoFit/>
          </a:bodyPr>
          <a:lstStyle/>
          <a:p>
            <a:r>
              <a:rPr lang="en-US" sz="1200" dirty="0">
                <a:hlinkClick r:id="rId16"/>
              </a:rPr>
              <a:t>What Is </a:t>
            </a:r>
            <a:r>
              <a:rPr lang="en-US" sz="1200" dirty="0" err="1">
                <a:hlinkClick r:id="rId16"/>
              </a:rPr>
              <a:t>XGBoost</a:t>
            </a:r>
            <a:r>
              <a:rPr lang="en-US" sz="1200" dirty="0">
                <a:hlinkClick r:id="rId16"/>
              </a:rPr>
              <a:t> and Why Does It Matter? | NVIDIA Glossary</a:t>
            </a:r>
            <a:endParaRPr lang="en-US" sz="1200" dirty="0"/>
          </a:p>
        </p:txBody>
      </p:sp>
      <p:sp>
        <p:nvSpPr>
          <p:cNvPr id="4" name="Freeform: Shape 3">
            <a:extLst>
              <a:ext uri="{FF2B5EF4-FFF2-40B4-BE49-F238E27FC236}">
                <a16:creationId xmlns:a16="http://schemas.microsoft.com/office/drawing/2014/main" id="{74624BC3-850C-51E3-A912-062E75175B81}"/>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8403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EBE7DD"/>
        </a:solidFill>
        <a:effectLst/>
      </p:bgPr>
    </p:bg>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59" name="TextBox 58">
            <a:extLst>
              <a:ext uri="{FF2B5EF4-FFF2-40B4-BE49-F238E27FC236}">
                <a16:creationId xmlns:a16="http://schemas.microsoft.com/office/drawing/2014/main" id="{61E9DC98-6D8B-251F-5826-460E5E0954FD}"/>
              </a:ext>
            </a:extLst>
          </p:cNvPr>
          <p:cNvSpPr txBox="1"/>
          <p:nvPr/>
        </p:nvSpPr>
        <p:spPr>
          <a:xfrm>
            <a:off x="306113" y="2633889"/>
            <a:ext cx="3871311" cy="523220"/>
          </a:xfrm>
          <a:prstGeom prst="rect">
            <a:avLst/>
          </a:prstGeom>
          <a:noFill/>
        </p:spPr>
        <p:txBody>
          <a:bodyPr wrap="square">
            <a:spAutoFit/>
          </a:bodyPr>
          <a:lstStyle/>
          <a:p>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What is </a:t>
            </a:r>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22" name="TextBox 21">
            <a:extLst>
              <a:ext uri="{FF2B5EF4-FFF2-40B4-BE49-F238E27FC236}">
                <a16:creationId xmlns:a16="http://schemas.microsoft.com/office/drawing/2014/main" id="{83816A38-3991-A1A2-6F1A-CAD1DFD05064}"/>
              </a:ext>
            </a:extLst>
          </p:cNvPr>
          <p:cNvSpPr txBox="1"/>
          <p:nvPr/>
        </p:nvSpPr>
        <p:spPr>
          <a:xfrm>
            <a:off x="605458" y="3644809"/>
            <a:ext cx="9585506" cy="4401205"/>
          </a:xfrm>
          <a:prstGeom prst="rect">
            <a:avLst/>
          </a:prstGeom>
          <a:noFill/>
        </p:spPr>
        <p:txBody>
          <a:bodyPr wrap="square" rtlCol="0">
            <a:spAutoFit/>
          </a:bodyPr>
          <a:lstStyle/>
          <a:p>
            <a:pPr algn="just"/>
            <a:r>
              <a:rPr lang="en-US" sz="2800" b="1" i="0" dirty="0">
                <a:solidFill>
                  <a:srgbClr val="242424"/>
                </a:solidFill>
                <a:effectLst/>
                <a:latin typeface="source-serif-pro"/>
              </a:rPr>
              <a:t>GRADIENT BOOSTING</a:t>
            </a:r>
          </a:p>
          <a:p>
            <a:pPr algn="just"/>
            <a:endParaRPr lang="en-US" sz="2800" b="1" dirty="0">
              <a:solidFill>
                <a:srgbClr val="242424"/>
              </a:solidFill>
              <a:latin typeface="source-serif-pro"/>
            </a:endParaRPr>
          </a:p>
          <a:p>
            <a:pPr marL="457200" indent="-457200" algn="just">
              <a:buFont typeface="Arial" panose="020B0604020202020204" pitchFamily="34" charset="0"/>
              <a:buChar char="•"/>
            </a:pPr>
            <a:r>
              <a:rPr lang="en-US" sz="2800" b="0" i="0" dirty="0">
                <a:solidFill>
                  <a:srgbClr val="000000"/>
                </a:solidFill>
                <a:effectLst/>
                <a:latin typeface="Aptos" panose="020B0004020202020204" pitchFamily="34" charset="0"/>
              </a:rPr>
              <a:t>Improving a single weak model by combining it with a number of other weak models -&gt; </a:t>
            </a:r>
            <a:r>
              <a:rPr lang="en-US" sz="2800" dirty="0">
                <a:solidFill>
                  <a:srgbClr val="242424"/>
                </a:solidFill>
                <a:latin typeface="Aptos" panose="020B0004020202020204" pitchFamily="34" charset="0"/>
              </a:rPr>
              <a:t>C</a:t>
            </a:r>
            <a:r>
              <a:rPr lang="en-US" sz="2800" i="0" dirty="0">
                <a:solidFill>
                  <a:srgbClr val="242424"/>
                </a:solidFill>
                <a:effectLst/>
                <a:latin typeface="Aptos" panose="020B0004020202020204" pitchFamily="34" charset="0"/>
              </a:rPr>
              <a:t>ollectively strong model</a:t>
            </a:r>
          </a:p>
          <a:p>
            <a:pPr marL="457200" indent="-457200" algn="just">
              <a:buFont typeface="Arial" panose="020B0604020202020204" pitchFamily="34" charset="0"/>
              <a:buChar char="•"/>
            </a:pPr>
            <a:endParaRPr lang="en-US" sz="2800" i="0" dirty="0">
              <a:solidFill>
                <a:srgbClr val="242424"/>
              </a:solidFill>
              <a:effectLst/>
              <a:latin typeface="Aptos" panose="020B0004020202020204" pitchFamily="34" charset="0"/>
            </a:endParaRPr>
          </a:p>
          <a:p>
            <a:pPr marL="457200" indent="-457200" algn="just">
              <a:buFont typeface="Arial" panose="020B0604020202020204" pitchFamily="34" charset="0"/>
              <a:buChar char="•"/>
            </a:pPr>
            <a:r>
              <a:rPr lang="en-US" sz="2800" dirty="0">
                <a:solidFill>
                  <a:srgbClr val="242424"/>
                </a:solidFill>
                <a:latin typeface="Aptos" panose="020B0004020202020204" pitchFamily="34" charset="0"/>
              </a:rPr>
              <a:t>E</a:t>
            </a:r>
            <a:r>
              <a:rPr lang="en-US" sz="2800" i="0" dirty="0">
                <a:solidFill>
                  <a:srgbClr val="242424"/>
                </a:solidFill>
                <a:effectLst/>
                <a:latin typeface="Aptos" panose="020B0004020202020204" pitchFamily="34" charset="0"/>
              </a:rPr>
              <a:t>ach decision tree within the committee is specifically trained to address the residual errors propagated by the preceding trees</a:t>
            </a:r>
          </a:p>
          <a:p>
            <a:pPr marL="457200" indent="-457200" algn="just">
              <a:buFont typeface="Arial" panose="020B0604020202020204" pitchFamily="34" charset="0"/>
              <a:buChar char="•"/>
            </a:pPr>
            <a:endParaRPr lang="en-US" sz="2800" dirty="0">
              <a:solidFill>
                <a:srgbClr val="242424"/>
              </a:solidFill>
              <a:latin typeface="Aptos" panose="020B0004020202020204" pitchFamily="34" charset="0"/>
            </a:endParaRPr>
          </a:p>
          <a:p>
            <a:pPr marL="457200" indent="-457200" algn="just">
              <a:buFont typeface="Arial" panose="020B0604020202020204" pitchFamily="34" charset="0"/>
              <a:buChar char="•"/>
            </a:pPr>
            <a:endParaRPr lang="en-US" sz="2800" dirty="0">
              <a:latin typeface="Aptos" panose="020B0004020202020204" pitchFamily="34" charset="0"/>
            </a:endParaRPr>
          </a:p>
        </p:txBody>
      </p:sp>
      <p:sp>
        <p:nvSpPr>
          <p:cNvPr id="7" name="TextBox 6">
            <a:extLst>
              <a:ext uri="{FF2B5EF4-FFF2-40B4-BE49-F238E27FC236}">
                <a16:creationId xmlns:a16="http://schemas.microsoft.com/office/drawing/2014/main" id="{24393ABC-CC09-A3CB-66DD-33C9567A3295}"/>
              </a:ext>
            </a:extLst>
          </p:cNvPr>
          <p:cNvSpPr txBox="1"/>
          <p:nvPr/>
        </p:nvSpPr>
        <p:spPr>
          <a:xfrm>
            <a:off x="-2071" y="9922289"/>
            <a:ext cx="9144000" cy="276999"/>
          </a:xfrm>
          <a:prstGeom prst="rect">
            <a:avLst/>
          </a:prstGeom>
          <a:noFill/>
        </p:spPr>
        <p:txBody>
          <a:bodyPr wrap="square">
            <a:spAutoFit/>
          </a:bodyPr>
          <a:lstStyle/>
          <a:p>
            <a:r>
              <a:rPr lang="en-US" sz="1200" dirty="0">
                <a:hlinkClick r:id="rId13"/>
              </a:rPr>
              <a:t>What Is </a:t>
            </a:r>
            <a:r>
              <a:rPr lang="en-US" sz="1200" dirty="0" err="1">
                <a:hlinkClick r:id="rId13"/>
              </a:rPr>
              <a:t>XGBoost</a:t>
            </a:r>
            <a:r>
              <a:rPr lang="en-US" sz="1200" dirty="0">
                <a:hlinkClick r:id="rId13"/>
              </a:rPr>
              <a:t> and Why Does It Matter? | NVIDIA Glossary</a:t>
            </a:r>
            <a:endParaRPr lang="en-US" sz="1200" dirty="0"/>
          </a:p>
        </p:txBody>
      </p:sp>
      <p:pic>
        <p:nvPicPr>
          <p:cNvPr id="1026" name="Picture 2">
            <a:extLst>
              <a:ext uri="{FF2B5EF4-FFF2-40B4-BE49-F238E27FC236}">
                <a16:creationId xmlns:a16="http://schemas.microsoft.com/office/drawing/2014/main" id="{1144C2CA-BF87-14B5-48C8-1FD5810D302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591800" y="3196825"/>
            <a:ext cx="7086600" cy="5314950"/>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Shape 7">
            <a:extLst>
              <a:ext uri="{FF2B5EF4-FFF2-40B4-BE49-F238E27FC236}">
                <a16:creationId xmlns:a16="http://schemas.microsoft.com/office/drawing/2014/main" id="{121237CE-F26F-F344-AC86-F02A7EA01470}"/>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018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EBE7DD"/>
        </a:solidFill>
        <a:effectLst/>
      </p:bgPr>
    </p:bg>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59" name="TextBox 58">
            <a:extLst>
              <a:ext uri="{FF2B5EF4-FFF2-40B4-BE49-F238E27FC236}">
                <a16:creationId xmlns:a16="http://schemas.microsoft.com/office/drawing/2014/main" id="{61E9DC98-6D8B-251F-5826-460E5E0954FD}"/>
              </a:ext>
            </a:extLst>
          </p:cNvPr>
          <p:cNvSpPr txBox="1"/>
          <p:nvPr/>
        </p:nvSpPr>
        <p:spPr>
          <a:xfrm>
            <a:off x="306113" y="2633889"/>
            <a:ext cx="3871311" cy="523220"/>
          </a:xfrm>
          <a:prstGeom prst="rect">
            <a:avLst/>
          </a:prstGeom>
          <a:noFill/>
        </p:spPr>
        <p:txBody>
          <a:bodyPr wrap="square">
            <a:spAutoFit/>
          </a:bodyPr>
          <a:lstStyle/>
          <a:p>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What is </a:t>
            </a:r>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22" name="TextBox 21">
            <a:extLst>
              <a:ext uri="{FF2B5EF4-FFF2-40B4-BE49-F238E27FC236}">
                <a16:creationId xmlns:a16="http://schemas.microsoft.com/office/drawing/2014/main" id="{83816A38-3991-A1A2-6F1A-CAD1DFD05064}"/>
              </a:ext>
            </a:extLst>
          </p:cNvPr>
          <p:cNvSpPr txBox="1"/>
          <p:nvPr/>
        </p:nvSpPr>
        <p:spPr>
          <a:xfrm>
            <a:off x="605458" y="3644809"/>
            <a:ext cx="9585506" cy="6124754"/>
          </a:xfrm>
          <a:prstGeom prst="rect">
            <a:avLst/>
          </a:prstGeom>
          <a:noFill/>
        </p:spPr>
        <p:txBody>
          <a:bodyPr wrap="square" rtlCol="0">
            <a:spAutoFit/>
          </a:bodyPr>
          <a:lstStyle/>
          <a:p>
            <a:pPr algn="just"/>
            <a:r>
              <a:rPr lang="en-US" sz="2800" b="1" i="0" dirty="0">
                <a:solidFill>
                  <a:srgbClr val="242424"/>
                </a:solidFill>
                <a:effectLst/>
                <a:latin typeface="source-serif-pro"/>
              </a:rPr>
              <a:t>GRADIENT BOOSTING</a:t>
            </a:r>
          </a:p>
          <a:p>
            <a:pPr algn="just"/>
            <a:endParaRPr lang="en-US" sz="2800" b="1" dirty="0">
              <a:solidFill>
                <a:srgbClr val="242424"/>
              </a:solidFill>
              <a:latin typeface="source-serif-pro"/>
            </a:endParaRPr>
          </a:p>
          <a:p>
            <a:pPr marL="457200" indent="-457200" algn="just">
              <a:buFont typeface="Arial" panose="020B0604020202020204" pitchFamily="34" charset="0"/>
              <a:buChar char="•"/>
            </a:pPr>
            <a:r>
              <a:rPr lang="en-US" sz="2800" b="0" i="0" dirty="0">
                <a:solidFill>
                  <a:srgbClr val="000000"/>
                </a:solidFill>
                <a:effectLst/>
                <a:latin typeface="Aptos" panose="020B0004020202020204" pitchFamily="34" charset="0"/>
              </a:rPr>
              <a:t>Improving a single weak model by combining it with a number of other weak models -&gt; </a:t>
            </a:r>
            <a:r>
              <a:rPr lang="en-US" sz="2800" dirty="0">
                <a:solidFill>
                  <a:srgbClr val="242424"/>
                </a:solidFill>
                <a:latin typeface="Aptos" panose="020B0004020202020204" pitchFamily="34" charset="0"/>
              </a:rPr>
              <a:t>C</a:t>
            </a:r>
            <a:r>
              <a:rPr lang="en-US" sz="2800" i="0" dirty="0">
                <a:solidFill>
                  <a:srgbClr val="242424"/>
                </a:solidFill>
                <a:effectLst/>
                <a:latin typeface="Aptos" panose="020B0004020202020204" pitchFamily="34" charset="0"/>
              </a:rPr>
              <a:t>ollectively strong model</a:t>
            </a:r>
          </a:p>
          <a:p>
            <a:pPr marL="457200" indent="-457200" algn="just">
              <a:buFont typeface="Arial" panose="020B0604020202020204" pitchFamily="34" charset="0"/>
              <a:buChar char="•"/>
            </a:pPr>
            <a:endParaRPr lang="en-US" sz="2800" i="0" dirty="0">
              <a:solidFill>
                <a:srgbClr val="242424"/>
              </a:solidFill>
              <a:effectLst/>
              <a:latin typeface="Aptos" panose="020B0004020202020204" pitchFamily="34" charset="0"/>
            </a:endParaRPr>
          </a:p>
          <a:p>
            <a:pPr marL="457200" indent="-457200" algn="just">
              <a:buFont typeface="Arial" panose="020B0604020202020204" pitchFamily="34" charset="0"/>
              <a:buChar char="•"/>
            </a:pPr>
            <a:r>
              <a:rPr lang="en-US" sz="2800" dirty="0">
                <a:solidFill>
                  <a:srgbClr val="242424"/>
                </a:solidFill>
                <a:latin typeface="Aptos" panose="020B0004020202020204" pitchFamily="34" charset="0"/>
              </a:rPr>
              <a:t>E</a:t>
            </a:r>
            <a:r>
              <a:rPr lang="en-US" sz="2800" i="0" dirty="0">
                <a:solidFill>
                  <a:srgbClr val="242424"/>
                </a:solidFill>
                <a:effectLst/>
                <a:latin typeface="Aptos" panose="020B0004020202020204" pitchFamily="34" charset="0"/>
              </a:rPr>
              <a:t>ach decision tree within the committee is specifically trained to address the residual errors propagated by the preceding trees</a:t>
            </a:r>
          </a:p>
          <a:p>
            <a:pPr marL="457200" indent="-457200" algn="just">
              <a:buFont typeface="Arial" panose="020B0604020202020204" pitchFamily="34" charset="0"/>
              <a:buChar char="•"/>
            </a:pPr>
            <a:endParaRPr lang="en-US" sz="2800" dirty="0">
              <a:solidFill>
                <a:srgbClr val="242424"/>
              </a:solidFill>
              <a:latin typeface="Aptos" panose="020B0004020202020204" pitchFamily="34" charset="0"/>
            </a:endParaRPr>
          </a:p>
          <a:p>
            <a:pPr marL="457200" indent="-457200" algn="just">
              <a:buFont typeface="Arial" panose="020B0604020202020204" pitchFamily="34" charset="0"/>
              <a:buChar char="•"/>
            </a:pPr>
            <a:r>
              <a:rPr lang="en-US" sz="2800" dirty="0">
                <a:solidFill>
                  <a:srgbClr val="242424"/>
                </a:solidFill>
                <a:latin typeface="Aptos" panose="020B0004020202020204" pitchFamily="34" charset="0"/>
              </a:rPr>
              <a:t>T</a:t>
            </a:r>
            <a:r>
              <a:rPr lang="en-US" sz="2800" i="0" dirty="0">
                <a:solidFill>
                  <a:srgbClr val="242424"/>
                </a:solidFill>
                <a:effectLst/>
                <a:latin typeface="Aptos" panose="020B0004020202020204" pitchFamily="34" charset="0"/>
              </a:rPr>
              <a:t>he gradient of the loss function guides this correction</a:t>
            </a:r>
          </a:p>
          <a:p>
            <a:pPr marL="457200" indent="-457200" algn="just">
              <a:buFont typeface="Arial" panose="020B0604020202020204" pitchFamily="34" charset="0"/>
              <a:buChar char="•"/>
            </a:pPr>
            <a:endParaRPr lang="en-US" sz="2800" dirty="0">
              <a:solidFill>
                <a:srgbClr val="242424"/>
              </a:solidFill>
              <a:latin typeface="Aptos" panose="020B0004020202020204" pitchFamily="34" charset="0"/>
            </a:endParaRPr>
          </a:p>
          <a:p>
            <a:pPr marL="457200" indent="-457200" algn="just">
              <a:buFont typeface="Arial" panose="020B0604020202020204" pitchFamily="34" charset="0"/>
              <a:buChar char="•"/>
            </a:pPr>
            <a:r>
              <a:rPr lang="en-US" sz="2800" dirty="0">
                <a:solidFill>
                  <a:srgbClr val="242424"/>
                </a:solidFill>
                <a:latin typeface="Aptos" panose="020B0004020202020204" pitchFamily="34" charset="0"/>
              </a:rPr>
              <a:t>The training involves assigning weights to each tree based on their contribution </a:t>
            </a:r>
            <a:endParaRPr lang="en-US" sz="2800" b="1" dirty="0">
              <a:solidFill>
                <a:srgbClr val="242424"/>
              </a:solidFill>
              <a:latin typeface="source-serif-pro"/>
            </a:endParaRPr>
          </a:p>
          <a:p>
            <a:pPr algn="just"/>
            <a:r>
              <a:rPr lang="en-US" sz="2800" b="1" i="0" dirty="0">
                <a:solidFill>
                  <a:srgbClr val="242424"/>
                </a:solidFill>
                <a:effectLst/>
                <a:latin typeface="source-serif-pro"/>
              </a:rPr>
              <a:t> </a:t>
            </a:r>
            <a:endParaRPr lang="en-US" sz="2800" dirty="0">
              <a:latin typeface="Aptos" panose="020B0004020202020204" pitchFamily="34" charset="0"/>
            </a:endParaRPr>
          </a:p>
        </p:txBody>
      </p:sp>
      <p:sp>
        <p:nvSpPr>
          <p:cNvPr id="7" name="TextBox 6">
            <a:extLst>
              <a:ext uri="{FF2B5EF4-FFF2-40B4-BE49-F238E27FC236}">
                <a16:creationId xmlns:a16="http://schemas.microsoft.com/office/drawing/2014/main" id="{24393ABC-CC09-A3CB-66DD-33C9567A3295}"/>
              </a:ext>
            </a:extLst>
          </p:cNvPr>
          <p:cNvSpPr txBox="1"/>
          <p:nvPr/>
        </p:nvSpPr>
        <p:spPr>
          <a:xfrm>
            <a:off x="-2071" y="9922289"/>
            <a:ext cx="9144000" cy="276999"/>
          </a:xfrm>
          <a:prstGeom prst="rect">
            <a:avLst/>
          </a:prstGeom>
          <a:noFill/>
        </p:spPr>
        <p:txBody>
          <a:bodyPr wrap="square">
            <a:spAutoFit/>
          </a:bodyPr>
          <a:lstStyle/>
          <a:p>
            <a:r>
              <a:rPr lang="en-US" sz="1200" dirty="0">
                <a:hlinkClick r:id="rId13"/>
              </a:rPr>
              <a:t>What Is </a:t>
            </a:r>
            <a:r>
              <a:rPr lang="en-US" sz="1200" dirty="0" err="1">
                <a:hlinkClick r:id="rId13"/>
              </a:rPr>
              <a:t>XGBoost</a:t>
            </a:r>
            <a:r>
              <a:rPr lang="en-US" sz="1200" dirty="0">
                <a:hlinkClick r:id="rId13"/>
              </a:rPr>
              <a:t> and Why Does It Matter? | NVIDIA Glossary</a:t>
            </a:r>
            <a:endParaRPr lang="en-US" sz="1200" dirty="0"/>
          </a:p>
        </p:txBody>
      </p:sp>
      <p:sp>
        <p:nvSpPr>
          <p:cNvPr id="8" name="Freeform: Shape 7">
            <a:extLst>
              <a:ext uri="{FF2B5EF4-FFF2-40B4-BE49-F238E27FC236}">
                <a16:creationId xmlns:a16="http://schemas.microsoft.com/office/drawing/2014/main" id="{121237CE-F26F-F344-AC86-F02A7EA01470}"/>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and diagram of a graph&#10;&#10;AI-generated content may be incorrect.">
            <a:extLst>
              <a:ext uri="{FF2B5EF4-FFF2-40B4-BE49-F238E27FC236}">
                <a16:creationId xmlns:a16="http://schemas.microsoft.com/office/drawing/2014/main" id="{893EC79E-0500-B6DF-854B-E68879E611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48575" y="3607772"/>
            <a:ext cx="7130374" cy="27927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4091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EBE7DD"/>
        </a:solidFill>
        <a:effectLst/>
      </p:bgPr>
    </p:bg>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59" name="TextBox 58">
            <a:extLst>
              <a:ext uri="{FF2B5EF4-FFF2-40B4-BE49-F238E27FC236}">
                <a16:creationId xmlns:a16="http://schemas.microsoft.com/office/drawing/2014/main" id="{61E9DC98-6D8B-251F-5826-460E5E0954FD}"/>
              </a:ext>
            </a:extLst>
          </p:cNvPr>
          <p:cNvSpPr txBox="1"/>
          <p:nvPr/>
        </p:nvSpPr>
        <p:spPr>
          <a:xfrm>
            <a:off x="306113" y="2633889"/>
            <a:ext cx="3871311" cy="523220"/>
          </a:xfrm>
          <a:prstGeom prst="rect">
            <a:avLst/>
          </a:prstGeom>
          <a:noFill/>
        </p:spPr>
        <p:txBody>
          <a:bodyPr wrap="square">
            <a:spAutoFit/>
          </a:bodyPr>
          <a:lstStyle/>
          <a:p>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What is </a:t>
            </a:r>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22" name="TextBox 21">
            <a:extLst>
              <a:ext uri="{FF2B5EF4-FFF2-40B4-BE49-F238E27FC236}">
                <a16:creationId xmlns:a16="http://schemas.microsoft.com/office/drawing/2014/main" id="{83816A38-3991-A1A2-6F1A-CAD1DFD05064}"/>
              </a:ext>
            </a:extLst>
          </p:cNvPr>
          <p:cNvSpPr txBox="1"/>
          <p:nvPr/>
        </p:nvSpPr>
        <p:spPr>
          <a:xfrm>
            <a:off x="605458" y="3644809"/>
            <a:ext cx="9585506" cy="3108543"/>
          </a:xfrm>
          <a:prstGeom prst="rect">
            <a:avLst/>
          </a:prstGeom>
          <a:noFill/>
        </p:spPr>
        <p:txBody>
          <a:bodyPr wrap="square" rtlCol="0">
            <a:spAutoFit/>
          </a:bodyPr>
          <a:lstStyle/>
          <a:p>
            <a:pPr algn="just"/>
            <a:r>
              <a:rPr lang="en-US" sz="2800" b="1" i="0" dirty="0">
                <a:solidFill>
                  <a:srgbClr val="242424"/>
                </a:solidFill>
                <a:effectLst/>
                <a:latin typeface="source-serif-pro"/>
              </a:rPr>
              <a:t>GRADIENT BOOSTING</a:t>
            </a:r>
          </a:p>
          <a:p>
            <a:pPr algn="just"/>
            <a:endParaRPr lang="en-US" sz="2800" b="1" dirty="0">
              <a:solidFill>
                <a:srgbClr val="242424"/>
              </a:solidFill>
              <a:latin typeface="source-serif-pro"/>
            </a:endParaRPr>
          </a:p>
          <a:p>
            <a:pPr marL="457200" indent="-457200" algn="just">
              <a:buFont typeface="Arial" panose="020B0604020202020204" pitchFamily="34" charset="0"/>
              <a:buChar char="•"/>
            </a:pPr>
            <a:r>
              <a:rPr lang="en-US" sz="2800" b="0" i="0" dirty="0">
                <a:solidFill>
                  <a:srgbClr val="000000"/>
                </a:solidFill>
                <a:effectLst/>
                <a:latin typeface="Aptos" panose="020B0004020202020204" pitchFamily="34" charset="0"/>
              </a:rPr>
              <a:t>In order to minimize the loss function we take the derivative of the loss function and add the negative of this value to the weight scaled by some learning rate to achieve a more accurate model this is process is repeated until convergence.</a:t>
            </a:r>
            <a:r>
              <a:rPr lang="en-US" sz="2800" b="1" i="0" dirty="0">
                <a:solidFill>
                  <a:srgbClr val="242424"/>
                </a:solidFill>
                <a:effectLst/>
                <a:latin typeface="source-serif-pro"/>
              </a:rPr>
              <a:t> </a:t>
            </a:r>
            <a:endParaRPr lang="en-US" sz="2800" dirty="0">
              <a:latin typeface="Aptos" panose="020B0004020202020204" pitchFamily="34" charset="0"/>
            </a:endParaRPr>
          </a:p>
        </p:txBody>
      </p:sp>
      <p:sp>
        <p:nvSpPr>
          <p:cNvPr id="7" name="TextBox 6">
            <a:extLst>
              <a:ext uri="{FF2B5EF4-FFF2-40B4-BE49-F238E27FC236}">
                <a16:creationId xmlns:a16="http://schemas.microsoft.com/office/drawing/2014/main" id="{24393ABC-CC09-A3CB-66DD-33C9567A3295}"/>
              </a:ext>
            </a:extLst>
          </p:cNvPr>
          <p:cNvSpPr txBox="1"/>
          <p:nvPr/>
        </p:nvSpPr>
        <p:spPr>
          <a:xfrm>
            <a:off x="-2071" y="9922289"/>
            <a:ext cx="9144000" cy="276999"/>
          </a:xfrm>
          <a:prstGeom prst="rect">
            <a:avLst/>
          </a:prstGeom>
          <a:noFill/>
        </p:spPr>
        <p:txBody>
          <a:bodyPr wrap="square">
            <a:spAutoFit/>
          </a:bodyPr>
          <a:lstStyle/>
          <a:p>
            <a:r>
              <a:rPr lang="en-US" sz="1200" dirty="0">
                <a:hlinkClick r:id="rId13"/>
              </a:rPr>
              <a:t>What Is </a:t>
            </a:r>
            <a:r>
              <a:rPr lang="en-US" sz="1200" dirty="0" err="1">
                <a:hlinkClick r:id="rId13"/>
              </a:rPr>
              <a:t>XGBoost</a:t>
            </a:r>
            <a:r>
              <a:rPr lang="en-US" sz="1200" dirty="0">
                <a:hlinkClick r:id="rId13"/>
              </a:rPr>
              <a:t> and Why Does It Matter? | NVIDIA Glossary</a:t>
            </a:r>
            <a:endParaRPr lang="en-US" sz="1200" dirty="0"/>
          </a:p>
        </p:txBody>
      </p:sp>
      <p:sp>
        <p:nvSpPr>
          <p:cNvPr id="8" name="Freeform: Shape 7">
            <a:extLst>
              <a:ext uri="{FF2B5EF4-FFF2-40B4-BE49-F238E27FC236}">
                <a16:creationId xmlns:a16="http://schemas.microsoft.com/office/drawing/2014/main" id="{121237CE-F26F-F344-AC86-F02A7EA01470}"/>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and diagram of a graph&#10;&#10;AI-generated content may be incorrect.">
            <a:extLst>
              <a:ext uri="{FF2B5EF4-FFF2-40B4-BE49-F238E27FC236}">
                <a16:creationId xmlns:a16="http://schemas.microsoft.com/office/drawing/2014/main" id="{893EC79E-0500-B6DF-854B-E68879E611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48575" y="3607772"/>
            <a:ext cx="7130374" cy="2792730"/>
          </a:xfrm>
          <a:prstGeom prst="rect">
            <a:avLst/>
          </a:prstGeom>
          <a:ln>
            <a:noFill/>
          </a:ln>
          <a:effectLst>
            <a:outerShdw blurRad="292100" dist="139700" dir="2700000" algn="tl" rotWithShape="0">
              <a:srgbClr val="333333">
                <a:alpha val="65000"/>
              </a:srgbClr>
            </a:outerShdw>
          </a:effectLst>
        </p:spPr>
      </p:pic>
      <p:pic>
        <p:nvPicPr>
          <p:cNvPr id="7172" name="Picture 4">
            <a:extLst>
              <a:ext uri="{FF2B5EF4-FFF2-40B4-BE49-F238E27FC236}">
                <a16:creationId xmlns:a16="http://schemas.microsoft.com/office/drawing/2014/main" id="{23B9CD42-7515-2E85-939E-E31855ADFA0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17704" y="7620912"/>
            <a:ext cx="4533900" cy="971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90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sharpenSoften amount="-4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642414AF-4458-E2F4-F7AD-D5643DD8559D}"/>
            </a:ext>
          </a:extLst>
        </p:cNvPr>
        <p:cNvGrpSpPr/>
        <p:nvPr/>
      </p:nvGrpSpPr>
      <p:grpSpPr>
        <a:xfrm>
          <a:off x="0" y="0"/>
          <a:ext cx="0" cy="0"/>
          <a:chOff x="0" y="0"/>
          <a:chExt cx="0" cy="0"/>
        </a:xfrm>
      </p:grpSpPr>
      <p:pic>
        <p:nvPicPr>
          <p:cNvPr id="7" name="object 4">
            <a:extLst>
              <a:ext uri="{FF2B5EF4-FFF2-40B4-BE49-F238E27FC236}">
                <a16:creationId xmlns:a16="http://schemas.microsoft.com/office/drawing/2014/main" id="{9BD9097E-149D-7286-AB00-D51C5404E29E}"/>
              </a:ext>
            </a:extLst>
          </p:cNvPr>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409303" y="3238499"/>
            <a:ext cx="17469394" cy="3581401"/>
          </a:xfrm>
          <a:prstGeom prst="rect">
            <a:avLst/>
          </a:prstGeom>
        </p:spPr>
      </p:pic>
      <p:sp>
        <p:nvSpPr>
          <p:cNvPr id="14" name="TextBox 13">
            <a:extLst>
              <a:ext uri="{FF2B5EF4-FFF2-40B4-BE49-F238E27FC236}">
                <a16:creationId xmlns:a16="http://schemas.microsoft.com/office/drawing/2014/main" id="{3E2821F1-C737-45F0-8185-988EF54D7F79}"/>
              </a:ext>
            </a:extLst>
          </p:cNvPr>
          <p:cNvSpPr txBox="1"/>
          <p:nvPr/>
        </p:nvSpPr>
        <p:spPr>
          <a:xfrm>
            <a:off x="10946004" y="5142271"/>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5" name="object 6">
            <a:extLst>
              <a:ext uri="{FF2B5EF4-FFF2-40B4-BE49-F238E27FC236}">
                <a16:creationId xmlns:a16="http://schemas.microsoft.com/office/drawing/2014/main" id="{EC8BA24A-A2FA-ABBE-8C48-2F272D33695B}"/>
              </a:ext>
            </a:extLst>
          </p:cNvPr>
          <p:cNvSpPr/>
          <p:nvPr/>
        </p:nvSpPr>
        <p:spPr>
          <a:xfrm>
            <a:off x="1255724" y="4409340"/>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11" name="TextBox 10">
            <a:extLst>
              <a:ext uri="{FF2B5EF4-FFF2-40B4-BE49-F238E27FC236}">
                <a16:creationId xmlns:a16="http://schemas.microsoft.com/office/drawing/2014/main" id="{2DDB4E3F-F110-6101-9E06-9071BF2EF727}"/>
              </a:ext>
            </a:extLst>
          </p:cNvPr>
          <p:cNvSpPr txBox="1"/>
          <p:nvPr/>
        </p:nvSpPr>
        <p:spPr>
          <a:xfrm>
            <a:off x="2060650" y="5135655"/>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12" name="TextBox 11">
            <a:extLst>
              <a:ext uri="{FF2B5EF4-FFF2-40B4-BE49-F238E27FC236}">
                <a16:creationId xmlns:a16="http://schemas.microsoft.com/office/drawing/2014/main" id="{66D8F8A6-B8DF-A21A-6578-8BA69C370B62}"/>
              </a:ext>
            </a:extLst>
          </p:cNvPr>
          <p:cNvSpPr txBox="1"/>
          <p:nvPr/>
        </p:nvSpPr>
        <p:spPr>
          <a:xfrm>
            <a:off x="533400" y="5142271"/>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13" name="TextBox 12">
            <a:extLst>
              <a:ext uri="{FF2B5EF4-FFF2-40B4-BE49-F238E27FC236}">
                <a16:creationId xmlns:a16="http://schemas.microsoft.com/office/drawing/2014/main" id="{A389EE00-5D64-6540-31E2-E5671714A7B4}"/>
              </a:ext>
            </a:extLst>
          </p:cNvPr>
          <p:cNvSpPr txBox="1"/>
          <p:nvPr/>
        </p:nvSpPr>
        <p:spPr>
          <a:xfrm>
            <a:off x="4074835" y="5123329"/>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16" name="Graphic 15" descr="Gears with solid fill">
            <a:extLst>
              <a:ext uri="{FF2B5EF4-FFF2-40B4-BE49-F238E27FC236}">
                <a16:creationId xmlns:a16="http://schemas.microsoft.com/office/drawing/2014/main" id="{8618E8DE-1372-A7D6-8160-699F8B2DD08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784723" y="4246699"/>
            <a:ext cx="962090" cy="962090"/>
          </a:xfrm>
          <a:prstGeom prst="rect">
            <a:avLst/>
          </a:prstGeom>
        </p:spPr>
      </p:pic>
      <p:pic>
        <p:nvPicPr>
          <p:cNvPr id="15" name="Graphic 14" descr="Continuous Improvement with solid fill">
            <a:extLst>
              <a:ext uri="{FF2B5EF4-FFF2-40B4-BE49-F238E27FC236}">
                <a16:creationId xmlns:a16="http://schemas.microsoft.com/office/drawing/2014/main" id="{CFEF27AF-9579-2BCA-AD75-E166C19EC868}"/>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2108843" y="4227871"/>
            <a:ext cx="914400" cy="914400"/>
          </a:xfrm>
          <a:prstGeom prst="rect">
            <a:avLst/>
          </a:prstGeom>
        </p:spPr>
      </p:pic>
      <p:pic>
        <p:nvPicPr>
          <p:cNvPr id="3" name="Graphic 2" descr="Head with gears outline">
            <a:extLst>
              <a:ext uri="{FF2B5EF4-FFF2-40B4-BE49-F238E27FC236}">
                <a16:creationId xmlns:a16="http://schemas.microsoft.com/office/drawing/2014/main" id="{EE701FD3-21E8-CBC9-A8A2-BDD853FC5C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23636" y="4270544"/>
            <a:ext cx="914400" cy="914400"/>
          </a:xfrm>
          <a:prstGeom prst="rect">
            <a:avLst/>
          </a:prstGeom>
        </p:spPr>
      </p:pic>
      <p:sp>
        <p:nvSpPr>
          <p:cNvPr id="2" name="TextBox 1">
            <a:extLst>
              <a:ext uri="{FF2B5EF4-FFF2-40B4-BE49-F238E27FC236}">
                <a16:creationId xmlns:a16="http://schemas.microsoft.com/office/drawing/2014/main" id="{8D203694-9633-37BB-6141-E4403DA42F2B}"/>
              </a:ext>
            </a:extLst>
          </p:cNvPr>
          <p:cNvSpPr txBox="1"/>
          <p:nvPr/>
        </p:nvSpPr>
        <p:spPr>
          <a:xfrm>
            <a:off x="14316572" y="5112854"/>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 name="Graphic 5" descr="Classroom with solid fill">
            <a:extLst>
              <a:ext uri="{FF2B5EF4-FFF2-40B4-BE49-F238E27FC236}">
                <a16:creationId xmlns:a16="http://schemas.microsoft.com/office/drawing/2014/main" id="{C8D3A50A-63AE-9C58-EBAE-E6846A07F7B3}"/>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5451528" y="4198454"/>
            <a:ext cx="914400" cy="914400"/>
          </a:xfrm>
          <a:prstGeom prst="rect">
            <a:avLst/>
          </a:prstGeom>
        </p:spPr>
      </p:pic>
      <p:sp>
        <p:nvSpPr>
          <p:cNvPr id="10" name="TextBox 9">
            <a:extLst>
              <a:ext uri="{FF2B5EF4-FFF2-40B4-BE49-F238E27FC236}">
                <a16:creationId xmlns:a16="http://schemas.microsoft.com/office/drawing/2014/main" id="{177086EB-D9BA-D873-79A7-207688EED183}"/>
              </a:ext>
            </a:extLst>
          </p:cNvPr>
          <p:cNvSpPr txBox="1"/>
          <p:nvPr/>
        </p:nvSpPr>
        <p:spPr>
          <a:xfrm>
            <a:off x="7270485" y="5163990"/>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17" name="Graphic 16" descr="Gears with solid fill">
            <a:extLst>
              <a:ext uri="{FF2B5EF4-FFF2-40B4-BE49-F238E27FC236}">
                <a16:creationId xmlns:a16="http://schemas.microsoft.com/office/drawing/2014/main" id="{EC9081AA-BF6F-5227-35E4-31B743611D3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047755" y="4160920"/>
            <a:ext cx="962090" cy="962090"/>
          </a:xfrm>
          <a:prstGeom prst="rect">
            <a:avLst/>
          </a:prstGeom>
        </p:spPr>
      </p:pic>
    </p:spTree>
    <p:extLst>
      <p:ext uri="{BB962C8B-B14F-4D97-AF65-F5344CB8AC3E}">
        <p14:creationId xmlns:p14="http://schemas.microsoft.com/office/powerpoint/2010/main" val="1450141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EBE7DD"/>
        </a:solidFill>
        <a:effectLst/>
      </p:bgPr>
    </p:bg>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22" name="TextBox 21">
            <a:extLst>
              <a:ext uri="{FF2B5EF4-FFF2-40B4-BE49-F238E27FC236}">
                <a16:creationId xmlns:a16="http://schemas.microsoft.com/office/drawing/2014/main" id="{83816A38-3991-A1A2-6F1A-CAD1DFD05064}"/>
              </a:ext>
            </a:extLst>
          </p:cNvPr>
          <p:cNvSpPr txBox="1"/>
          <p:nvPr/>
        </p:nvSpPr>
        <p:spPr>
          <a:xfrm>
            <a:off x="605458" y="3644809"/>
            <a:ext cx="9585506" cy="3108543"/>
          </a:xfrm>
          <a:prstGeom prst="rect">
            <a:avLst/>
          </a:prstGeom>
          <a:noFill/>
        </p:spPr>
        <p:txBody>
          <a:bodyPr wrap="square" rtlCol="0">
            <a:spAutoFit/>
          </a:bodyPr>
          <a:lstStyle/>
          <a:p>
            <a:pPr algn="just"/>
            <a:r>
              <a:rPr lang="en-US" sz="2800" b="1" i="0" dirty="0">
                <a:solidFill>
                  <a:srgbClr val="242424"/>
                </a:solidFill>
                <a:effectLst/>
                <a:latin typeface="source-serif-pro"/>
              </a:rPr>
              <a:t>GRADIENT BOOSTING</a:t>
            </a:r>
          </a:p>
          <a:p>
            <a:pPr algn="just"/>
            <a:endParaRPr lang="en-US" sz="2800" b="1" dirty="0">
              <a:solidFill>
                <a:srgbClr val="242424"/>
              </a:solidFill>
              <a:latin typeface="source-serif-pro"/>
            </a:endParaRPr>
          </a:p>
          <a:p>
            <a:pPr marL="457200" indent="-457200" algn="just">
              <a:buFont typeface="Arial" panose="020B0604020202020204" pitchFamily="34" charset="0"/>
              <a:buChar char="•"/>
            </a:pPr>
            <a:r>
              <a:rPr lang="en-US" sz="2800" b="0" i="0" dirty="0">
                <a:solidFill>
                  <a:srgbClr val="000000"/>
                </a:solidFill>
                <a:effectLst/>
                <a:latin typeface="Aptos" panose="020B0004020202020204" pitchFamily="34" charset="0"/>
              </a:rPr>
              <a:t>In order to minimize the loss function we take the derivative of the loss function and add the negative of this value to the weight scaled by some learning rate to achieve a more accurate model this is process is repeated until convergence.</a:t>
            </a:r>
            <a:r>
              <a:rPr lang="en-US" sz="2800" b="1" i="0" dirty="0">
                <a:solidFill>
                  <a:srgbClr val="242424"/>
                </a:solidFill>
                <a:effectLst/>
                <a:latin typeface="source-serif-pro"/>
              </a:rPr>
              <a:t> </a:t>
            </a:r>
            <a:endParaRPr lang="en-US" sz="2800" dirty="0">
              <a:latin typeface="Aptos" panose="020B0004020202020204" pitchFamily="34" charset="0"/>
            </a:endParaRPr>
          </a:p>
        </p:txBody>
      </p:sp>
      <p:sp>
        <p:nvSpPr>
          <p:cNvPr id="7" name="TextBox 6">
            <a:extLst>
              <a:ext uri="{FF2B5EF4-FFF2-40B4-BE49-F238E27FC236}">
                <a16:creationId xmlns:a16="http://schemas.microsoft.com/office/drawing/2014/main" id="{24393ABC-CC09-A3CB-66DD-33C9567A3295}"/>
              </a:ext>
            </a:extLst>
          </p:cNvPr>
          <p:cNvSpPr txBox="1"/>
          <p:nvPr/>
        </p:nvSpPr>
        <p:spPr>
          <a:xfrm>
            <a:off x="-2071" y="9922289"/>
            <a:ext cx="9144000" cy="276999"/>
          </a:xfrm>
          <a:prstGeom prst="rect">
            <a:avLst/>
          </a:prstGeom>
          <a:noFill/>
        </p:spPr>
        <p:txBody>
          <a:bodyPr wrap="square">
            <a:spAutoFit/>
          </a:bodyPr>
          <a:lstStyle/>
          <a:p>
            <a:r>
              <a:rPr lang="en-US" sz="1200" dirty="0">
                <a:hlinkClick r:id="rId13"/>
              </a:rPr>
              <a:t>What Is </a:t>
            </a:r>
            <a:r>
              <a:rPr lang="en-US" sz="1200" dirty="0" err="1">
                <a:hlinkClick r:id="rId13"/>
              </a:rPr>
              <a:t>XGBoost</a:t>
            </a:r>
            <a:r>
              <a:rPr lang="en-US" sz="1200" dirty="0">
                <a:hlinkClick r:id="rId13"/>
              </a:rPr>
              <a:t> and Why Does It Matter? | NVIDIA Glossary</a:t>
            </a:r>
            <a:endParaRPr lang="en-US" sz="1200" dirty="0"/>
          </a:p>
        </p:txBody>
      </p:sp>
      <p:sp>
        <p:nvSpPr>
          <p:cNvPr id="8" name="Freeform: Shape 7">
            <a:extLst>
              <a:ext uri="{FF2B5EF4-FFF2-40B4-BE49-F238E27FC236}">
                <a16:creationId xmlns:a16="http://schemas.microsoft.com/office/drawing/2014/main" id="{121237CE-F26F-F344-AC86-F02A7EA01470}"/>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and diagram of a graph&#10;&#10;AI-generated content may be incorrect.">
            <a:extLst>
              <a:ext uri="{FF2B5EF4-FFF2-40B4-BE49-F238E27FC236}">
                <a16:creationId xmlns:a16="http://schemas.microsoft.com/office/drawing/2014/main" id="{893EC79E-0500-B6DF-854B-E68879E611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48575" y="3607772"/>
            <a:ext cx="7130374" cy="2792730"/>
          </a:xfrm>
          <a:prstGeom prst="rect">
            <a:avLst/>
          </a:prstGeom>
          <a:ln>
            <a:noFill/>
          </a:ln>
          <a:effectLst>
            <a:outerShdw blurRad="292100" dist="139700" dir="2700000" algn="tl" rotWithShape="0">
              <a:srgbClr val="333333">
                <a:alpha val="65000"/>
              </a:srgbClr>
            </a:outerShdw>
          </a:effectLst>
        </p:spPr>
      </p:pic>
      <p:pic>
        <p:nvPicPr>
          <p:cNvPr id="7172" name="Picture 4">
            <a:extLst>
              <a:ext uri="{FF2B5EF4-FFF2-40B4-BE49-F238E27FC236}">
                <a16:creationId xmlns:a16="http://schemas.microsoft.com/office/drawing/2014/main" id="{23B9CD42-7515-2E85-939E-E31855ADFA0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17704" y="7620912"/>
            <a:ext cx="4533900" cy="971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655065B-12A2-4C07-935D-485102697929}"/>
              </a:ext>
            </a:extLst>
          </p:cNvPr>
          <p:cNvSpPr txBox="1"/>
          <p:nvPr/>
        </p:nvSpPr>
        <p:spPr>
          <a:xfrm>
            <a:off x="2473579" y="2621575"/>
            <a:ext cx="13881976" cy="523220"/>
          </a:xfrm>
          <a:prstGeom prst="rect">
            <a:avLst/>
          </a:prstGeom>
          <a:solidFill>
            <a:schemeClr val="bg1">
              <a:lumMod val="95000"/>
            </a:schemeClr>
          </a:solidFill>
          <a:ln>
            <a:solidFill>
              <a:schemeClr val="tx1"/>
            </a:solidFill>
          </a:ln>
        </p:spPr>
        <p:txBody>
          <a:bodyPr wrap="square">
            <a:spAutoFit/>
          </a:bodyPr>
          <a:lstStyle/>
          <a:p>
            <a:r>
              <a:rPr lang="en-US" sz="2800" b="1" dirty="0" err="1">
                <a:solidFill>
                  <a:srgbClr val="FF0000"/>
                </a:solidFill>
                <a:latin typeface="Aptos Black" panose="020B0004020202020204" pitchFamily="34" charset="0"/>
                <a:ea typeface="+mj-ea"/>
              </a:rPr>
              <a:t>XGBoost</a:t>
            </a:r>
            <a:r>
              <a:rPr lang="en-US" sz="2800" b="1" dirty="0">
                <a:solidFill>
                  <a:srgbClr val="FF0000"/>
                </a:solidFill>
                <a:latin typeface="Aptos Black" panose="020B0004020202020204" pitchFamily="34" charset="0"/>
                <a:ea typeface="+mj-ea"/>
              </a:rPr>
              <a:t> is a scalable and highly accurate implementation of gradient boosting</a:t>
            </a:r>
          </a:p>
        </p:txBody>
      </p:sp>
    </p:spTree>
    <p:extLst>
      <p:ext uri="{BB962C8B-B14F-4D97-AF65-F5344CB8AC3E}">
        <p14:creationId xmlns:p14="http://schemas.microsoft.com/office/powerpoint/2010/main" val="2730458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EBE7DD"/>
        </a:solidFill>
        <a:effectLst/>
      </p:bgPr>
    </p:bg>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59" name="TextBox 58">
            <a:extLst>
              <a:ext uri="{FF2B5EF4-FFF2-40B4-BE49-F238E27FC236}">
                <a16:creationId xmlns:a16="http://schemas.microsoft.com/office/drawing/2014/main" id="{61E9DC98-6D8B-251F-5826-460E5E0954FD}"/>
              </a:ext>
            </a:extLst>
          </p:cNvPr>
          <p:cNvSpPr txBox="1"/>
          <p:nvPr/>
        </p:nvSpPr>
        <p:spPr>
          <a:xfrm>
            <a:off x="306113" y="2633889"/>
            <a:ext cx="3871311" cy="523220"/>
          </a:xfrm>
          <a:prstGeom prst="rect">
            <a:avLst/>
          </a:prstGeom>
          <a:noFill/>
        </p:spPr>
        <p:txBody>
          <a:bodyPr wrap="square">
            <a:spAutoFit/>
          </a:bodyPr>
          <a:lstStyle/>
          <a:p>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Why </a:t>
            </a:r>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22" name="TextBox 21">
            <a:extLst>
              <a:ext uri="{FF2B5EF4-FFF2-40B4-BE49-F238E27FC236}">
                <a16:creationId xmlns:a16="http://schemas.microsoft.com/office/drawing/2014/main" id="{83816A38-3991-A1A2-6F1A-CAD1DFD05064}"/>
              </a:ext>
            </a:extLst>
          </p:cNvPr>
          <p:cNvSpPr txBox="1"/>
          <p:nvPr/>
        </p:nvSpPr>
        <p:spPr>
          <a:xfrm>
            <a:off x="605458" y="3644809"/>
            <a:ext cx="16844342" cy="5693866"/>
          </a:xfrm>
          <a:prstGeom prst="rect">
            <a:avLst/>
          </a:prstGeom>
          <a:noFill/>
        </p:spPr>
        <p:txBody>
          <a:bodyPr wrap="square" rtlCol="0">
            <a:spAutoFit/>
          </a:bodyPr>
          <a:lstStyle/>
          <a:p>
            <a:pPr marL="457200" indent="-457200" algn="l">
              <a:buFont typeface="Arial" panose="020B0604020202020204" pitchFamily="34" charset="0"/>
              <a:buChar char="•"/>
            </a:pPr>
            <a:r>
              <a:rPr lang="en-US" sz="2800" b="1" i="0" dirty="0">
                <a:solidFill>
                  <a:srgbClr val="242424"/>
                </a:solidFill>
                <a:effectLst/>
                <a:latin typeface="Aptos" panose="020B0004020202020204" pitchFamily="34" charset="0"/>
              </a:rPr>
              <a:t>Regularization: </a:t>
            </a:r>
            <a:r>
              <a:rPr lang="en-US" sz="2800" b="0" i="0" dirty="0">
                <a:solidFill>
                  <a:srgbClr val="242424"/>
                </a:solidFill>
                <a:effectLst/>
                <a:latin typeface="Aptos" panose="020B0004020202020204" pitchFamily="34" charset="0"/>
              </a:rPr>
              <a:t>penalize complex models through both L1 and L2 regularization. Regularization helps in preventing overfitting.</a:t>
            </a:r>
          </a:p>
          <a:p>
            <a:pPr algn="l">
              <a:buFont typeface="Arial" panose="020B0604020202020204" pitchFamily="34" charset="0"/>
              <a:buChar char="•"/>
            </a:pPr>
            <a:endParaRPr lang="en-US" sz="2800" b="0" i="0" dirty="0">
              <a:solidFill>
                <a:srgbClr val="242424"/>
              </a:solidFill>
              <a:effectLst/>
              <a:latin typeface="Aptos" panose="020B0004020202020204" pitchFamily="34" charset="0"/>
            </a:endParaRPr>
          </a:p>
          <a:p>
            <a:pPr marL="457200" indent="-457200" algn="l">
              <a:buFont typeface="Arial" panose="020B0604020202020204" pitchFamily="34" charset="0"/>
              <a:buChar char="•"/>
            </a:pPr>
            <a:r>
              <a:rPr lang="en-US" sz="2800" b="1" i="0" dirty="0">
                <a:solidFill>
                  <a:srgbClr val="242424"/>
                </a:solidFill>
                <a:effectLst/>
                <a:latin typeface="Aptos" panose="020B0004020202020204" pitchFamily="34" charset="0"/>
              </a:rPr>
              <a:t>Handling sparse data: </a:t>
            </a:r>
            <a:r>
              <a:rPr lang="en-US" sz="2800" b="0" i="0" dirty="0">
                <a:solidFill>
                  <a:srgbClr val="242424"/>
                </a:solidFill>
                <a:effectLst/>
                <a:latin typeface="Aptos" panose="020B0004020202020204" pitchFamily="34" charset="0"/>
              </a:rPr>
              <a:t>sparsity-aware split finding algorithm to handle different types of sparsity patterns in the data.</a:t>
            </a:r>
          </a:p>
          <a:p>
            <a:pPr algn="l">
              <a:buFont typeface="Arial" panose="020B0604020202020204" pitchFamily="34" charset="0"/>
              <a:buChar char="•"/>
            </a:pPr>
            <a:endParaRPr lang="en-US" sz="2800" b="0" i="0" dirty="0">
              <a:solidFill>
                <a:srgbClr val="242424"/>
              </a:solidFill>
              <a:effectLst/>
              <a:latin typeface="Aptos" panose="020B0004020202020204" pitchFamily="34" charset="0"/>
            </a:endParaRPr>
          </a:p>
          <a:p>
            <a:pPr marL="457200" indent="-457200" algn="l">
              <a:buFont typeface="Arial" panose="020B0604020202020204" pitchFamily="34" charset="0"/>
              <a:buChar char="•"/>
            </a:pPr>
            <a:r>
              <a:rPr lang="en-US" sz="2800" b="1" i="0" dirty="0">
                <a:solidFill>
                  <a:srgbClr val="242424"/>
                </a:solidFill>
                <a:effectLst/>
                <a:latin typeface="Aptos" panose="020B0004020202020204" pitchFamily="34" charset="0"/>
              </a:rPr>
              <a:t>Weighted quantile sketch:</a:t>
            </a:r>
            <a:r>
              <a:rPr lang="en-US" sz="2800" b="0" i="0" dirty="0">
                <a:solidFill>
                  <a:srgbClr val="242424"/>
                </a:solidFill>
                <a:effectLst/>
                <a:latin typeface="Aptos" panose="020B0004020202020204" pitchFamily="34" charset="0"/>
              </a:rPr>
              <a:t> Most existing tree-based algorithms can find the split points when the data points are of equal weights (using a quantile sketch algorithm). However, they are not equipped to handle weighted data. </a:t>
            </a:r>
            <a:r>
              <a:rPr lang="en-US" sz="2800" b="0" i="0" dirty="0" err="1">
                <a:solidFill>
                  <a:srgbClr val="242424"/>
                </a:solidFill>
                <a:effectLst/>
                <a:latin typeface="Aptos" panose="020B0004020202020204" pitchFamily="34" charset="0"/>
              </a:rPr>
              <a:t>XGBoost</a:t>
            </a:r>
            <a:r>
              <a:rPr lang="en-US" sz="2800" b="0" i="0" dirty="0">
                <a:solidFill>
                  <a:srgbClr val="242424"/>
                </a:solidFill>
                <a:effectLst/>
                <a:latin typeface="Aptos" panose="020B0004020202020204" pitchFamily="34" charset="0"/>
              </a:rPr>
              <a:t> has a distributed weighted quantile sketch algorithm to effectively handle weighted data</a:t>
            </a:r>
          </a:p>
          <a:p>
            <a:pPr algn="l">
              <a:buFont typeface="Arial" panose="020B0604020202020204" pitchFamily="34" charset="0"/>
              <a:buChar char="•"/>
            </a:pPr>
            <a:endParaRPr lang="en-US" sz="2800" b="0" i="0" dirty="0">
              <a:solidFill>
                <a:srgbClr val="242424"/>
              </a:solidFill>
              <a:effectLst/>
              <a:latin typeface="Aptos" panose="020B0004020202020204" pitchFamily="34" charset="0"/>
            </a:endParaRPr>
          </a:p>
          <a:p>
            <a:pPr marL="457200" indent="-457200" algn="l">
              <a:buFont typeface="Arial" panose="020B0604020202020204" pitchFamily="34" charset="0"/>
              <a:buChar char="•"/>
            </a:pPr>
            <a:r>
              <a:rPr lang="en-US" sz="2800" b="1" i="0" dirty="0">
                <a:solidFill>
                  <a:srgbClr val="242424"/>
                </a:solidFill>
                <a:effectLst/>
                <a:latin typeface="Aptos" panose="020B0004020202020204" pitchFamily="34" charset="0"/>
              </a:rPr>
              <a:t>Block structure for parallel learning: </a:t>
            </a:r>
            <a:r>
              <a:rPr lang="en-US" sz="2800" b="0" i="0" dirty="0">
                <a:solidFill>
                  <a:srgbClr val="242424"/>
                </a:solidFill>
                <a:effectLst/>
                <a:latin typeface="Aptos" panose="020B0004020202020204" pitchFamily="34" charset="0"/>
              </a:rPr>
              <a:t>make use of multiple cores on the CPU. </a:t>
            </a:r>
          </a:p>
          <a:p>
            <a:pPr algn="just"/>
            <a:endParaRPr lang="en-US" sz="2800" dirty="0">
              <a:latin typeface="Aptos" panose="020B0004020202020204" pitchFamily="34" charset="0"/>
            </a:endParaRPr>
          </a:p>
        </p:txBody>
      </p:sp>
      <p:sp>
        <p:nvSpPr>
          <p:cNvPr id="2" name="TextBox 1">
            <a:extLst>
              <a:ext uri="{FF2B5EF4-FFF2-40B4-BE49-F238E27FC236}">
                <a16:creationId xmlns:a16="http://schemas.microsoft.com/office/drawing/2014/main" id="{4B1A5A52-73CC-C9DF-DA42-AF023002A40B}"/>
              </a:ext>
            </a:extLst>
          </p:cNvPr>
          <p:cNvSpPr txBox="1"/>
          <p:nvPr/>
        </p:nvSpPr>
        <p:spPr>
          <a:xfrm>
            <a:off x="0" y="9903773"/>
            <a:ext cx="9144000" cy="276999"/>
          </a:xfrm>
          <a:prstGeom prst="rect">
            <a:avLst/>
          </a:prstGeom>
          <a:noFill/>
        </p:spPr>
        <p:txBody>
          <a:bodyPr wrap="square">
            <a:spAutoFit/>
          </a:bodyPr>
          <a:lstStyle/>
          <a:p>
            <a:r>
              <a:rPr lang="en-US" sz="1200">
                <a:hlinkClick r:id="rId13"/>
              </a:rPr>
              <a:t>XGBoost: A BOOSTING Ensemble. Does it really work as the name… | by Rishabh Kesarwani | AlmaBetter | Medium</a:t>
            </a:r>
            <a:endParaRPr lang="en-US" sz="1200" dirty="0"/>
          </a:p>
        </p:txBody>
      </p:sp>
      <p:sp>
        <p:nvSpPr>
          <p:cNvPr id="3" name="Freeform: Shape 2">
            <a:extLst>
              <a:ext uri="{FF2B5EF4-FFF2-40B4-BE49-F238E27FC236}">
                <a16:creationId xmlns:a16="http://schemas.microsoft.com/office/drawing/2014/main" id="{AD98E403-A651-9495-8A07-0D89A3EE657C}"/>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6618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rgbClr val="EBE7DD"/>
        </a:solidFill>
        <a:effectLst/>
      </p:bgPr>
    </p:bg>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59" name="TextBox 58">
            <a:extLst>
              <a:ext uri="{FF2B5EF4-FFF2-40B4-BE49-F238E27FC236}">
                <a16:creationId xmlns:a16="http://schemas.microsoft.com/office/drawing/2014/main" id="{61E9DC98-6D8B-251F-5826-460E5E0954FD}"/>
              </a:ext>
            </a:extLst>
          </p:cNvPr>
          <p:cNvSpPr txBox="1"/>
          <p:nvPr/>
        </p:nvSpPr>
        <p:spPr>
          <a:xfrm>
            <a:off x="306113" y="2633889"/>
            <a:ext cx="5659729" cy="523220"/>
          </a:xfrm>
          <a:prstGeom prst="rect">
            <a:avLst/>
          </a:prstGeom>
          <a:noFill/>
        </p:spPr>
        <p:txBody>
          <a:bodyPr wrap="square">
            <a:spAutoFit/>
          </a:bodyPr>
          <a:lstStyle/>
          <a:p>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Hyperparameters in </a:t>
            </a:r>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3" name="Freeform: Shape 2">
            <a:extLst>
              <a:ext uri="{FF2B5EF4-FFF2-40B4-BE49-F238E27FC236}">
                <a16:creationId xmlns:a16="http://schemas.microsoft.com/office/drawing/2014/main" id="{26E734BC-A644-E4D5-597D-67FB7117F430}"/>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FB1358B-DA73-C29B-612A-D32BD61F943F}"/>
              </a:ext>
            </a:extLst>
          </p:cNvPr>
          <p:cNvSpPr/>
          <p:nvPr/>
        </p:nvSpPr>
        <p:spPr>
          <a:xfrm>
            <a:off x="7451604" y="3114131"/>
            <a:ext cx="3276600" cy="6858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Hyperparameters</a:t>
            </a:r>
          </a:p>
        </p:txBody>
      </p:sp>
      <p:sp>
        <p:nvSpPr>
          <p:cNvPr id="5" name="Rectangle 4">
            <a:extLst>
              <a:ext uri="{FF2B5EF4-FFF2-40B4-BE49-F238E27FC236}">
                <a16:creationId xmlns:a16="http://schemas.microsoft.com/office/drawing/2014/main" id="{4390192D-3A94-FD6E-DBD2-3347ABF4AD9E}"/>
              </a:ext>
            </a:extLst>
          </p:cNvPr>
          <p:cNvSpPr/>
          <p:nvPr/>
        </p:nvSpPr>
        <p:spPr>
          <a:xfrm>
            <a:off x="1766455" y="4646202"/>
            <a:ext cx="3276600" cy="6858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a:t>
            </a:r>
          </a:p>
        </p:txBody>
      </p:sp>
      <p:sp>
        <p:nvSpPr>
          <p:cNvPr id="6" name="Rectangle 5">
            <a:extLst>
              <a:ext uri="{FF2B5EF4-FFF2-40B4-BE49-F238E27FC236}">
                <a16:creationId xmlns:a16="http://schemas.microsoft.com/office/drawing/2014/main" id="{1CD61F5E-CC01-AAE3-7568-1F25C3E145D6}"/>
              </a:ext>
            </a:extLst>
          </p:cNvPr>
          <p:cNvSpPr/>
          <p:nvPr/>
        </p:nvSpPr>
        <p:spPr>
          <a:xfrm>
            <a:off x="5797435" y="4646202"/>
            <a:ext cx="3276600" cy="6858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Booster</a:t>
            </a:r>
          </a:p>
        </p:txBody>
      </p:sp>
      <p:sp>
        <p:nvSpPr>
          <p:cNvPr id="7" name="Rectangle 6">
            <a:extLst>
              <a:ext uri="{FF2B5EF4-FFF2-40B4-BE49-F238E27FC236}">
                <a16:creationId xmlns:a16="http://schemas.microsoft.com/office/drawing/2014/main" id="{B46ECBF8-7F4A-F0F8-3A07-25929B9D28F9}"/>
              </a:ext>
            </a:extLst>
          </p:cNvPr>
          <p:cNvSpPr/>
          <p:nvPr/>
        </p:nvSpPr>
        <p:spPr>
          <a:xfrm>
            <a:off x="9532620" y="4646202"/>
            <a:ext cx="3276600" cy="6858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Learning Task</a:t>
            </a:r>
          </a:p>
        </p:txBody>
      </p:sp>
      <p:sp>
        <p:nvSpPr>
          <p:cNvPr id="8" name="Rectangle 7">
            <a:extLst>
              <a:ext uri="{FF2B5EF4-FFF2-40B4-BE49-F238E27FC236}">
                <a16:creationId xmlns:a16="http://schemas.microsoft.com/office/drawing/2014/main" id="{43FAF0D6-E686-7D7B-9D53-EEDAC88B30CD}"/>
              </a:ext>
            </a:extLst>
          </p:cNvPr>
          <p:cNvSpPr/>
          <p:nvPr/>
        </p:nvSpPr>
        <p:spPr>
          <a:xfrm>
            <a:off x="13563600" y="4646202"/>
            <a:ext cx="3276600" cy="6858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Command Line</a:t>
            </a:r>
          </a:p>
        </p:txBody>
      </p:sp>
      <p:cxnSp>
        <p:nvCxnSpPr>
          <p:cNvPr id="10" name="Straight Arrow Connector 9">
            <a:extLst>
              <a:ext uri="{FF2B5EF4-FFF2-40B4-BE49-F238E27FC236}">
                <a16:creationId xmlns:a16="http://schemas.microsoft.com/office/drawing/2014/main" id="{43AF6719-802C-1679-C390-EE621CC8D4CA}"/>
              </a:ext>
            </a:extLst>
          </p:cNvPr>
          <p:cNvCxnSpPr>
            <a:stCxn id="4" idx="2"/>
          </p:cNvCxnSpPr>
          <p:nvPr/>
        </p:nvCxnSpPr>
        <p:spPr>
          <a:xfrm flipH="1">
            <a:off x="3557752" y="3799931"/>
            <a:ext cx="5532152" cy="846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87BB66E-D7BB-C250-93E6-1804F33B9905}"/>
              </a:ext>
            </a:extLst>
          </p:cNvPr>
          <p:cNvCxnSpPr>
            <a:stCxn id="4" idx="2"/>
            <a:endCxn id="6" idx="0"/>
          </p:cNvCxnSpPr>
          <p:nvPr/>
        </p:nvCxnSpPr>
        <p:spPr>
          <a:xfrm flipH="1">
            <a:off x="7435735" y="3799931"/>
            <a:ext cx="1654169" cy="846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4A8172B1-3129-5893-37D6-6E6222083543}"/>
              </a:ext>
            </a:extLst>
          </p:cNvPr>
          <p:cNvCxnSpPr>
            <a:stCxn id="4" idx="2"/>
            <a:endCxn id="7" idx="0"/>
          </p:cNvCxnSpPr>
          <p:nvPr/>
        </p:nvCxnSpPr>
        <p:spPr>
          <a:xfrm>
            <a:off x="9089904" y="3799931"/>
            <a:ext cx="2081016" cy="846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7170255-D850-ABB8-2603-2295B6605A71}"/>
              </a:ext>
            </a:extLst>
          </p:cNvPr>
          <p:cNvCxnSpPr>
            <a:stCxn id="4" idx="2"/>
            <a:endCxn id="8" idx="0"/>
          </p:cNvCxnSpPr>
          <p:nvPr/>
        </p:nvCxnSpPr>
        <p:spPr>
          <a:xfrm>
            <a:off x="9089904" y="3799931"/>
            <a:ext cx="6111996" cy="846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1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EBE7DD"/>
        </a:solidFill>
        <a:effectLst/>
      </p:bgPr>
    </p:bg>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59" name="TextBox 58">
            <a:extLst>
              <a:ext uri="{FF2B5EF4-FFF2-40B4-BE49-F238E27FC236}">
                <a16:creationId xmlns:a16="http://schemas.microsoft.com/office/drawing/2014/main" id="{61E9DC98-6D8B-251F-5826-460E5E0954FD}"/>
              </a:ext>
            </a:extLst>
          </p:cNvPr>
          <p:cNvSpPr txBox="1"/>
          <p:nvPr/>
        </p:nvSpPr>
        <p:spPr>
          <a:xfrm>
            <a:off x="306113" y="2633889"/>
            <a:ext cx="5659729" cy="523220"/>
          </a:xfrm>
          <a:prstGeom prst="rect">
            <a:avLst/>
          </a:prstGeom>
          <a:noFill/>
        </p:spPr>
        <p:txBody>
          <a:bodyPr wrap="square">
            <a:spAutoFit/>
          </a:bodyPr>
          <a:lstStyle/>
          <a:p>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Hyperparameters in </a:t>
            </a:r>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3" name="Freeform: Shape 2">
            <a:extLst>
              <a:ext uri="{FF2B5EF4-FFF2-40B4-BE49-F238E27FC236}">
                <a16:creationId xmlns:a16="http://schemas.microsoft.com/office/drawing/2014/main" id="{26E734BC-A644-E4D5-597D-67FB7117F430}"/>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FB1358B-DA73-C29B-612A-D32BD61F943F}"/>
              </a:ext>
            </a:extLst>
          </p:cNvPr>
          <p:cNvSpPr/>
          <p:nvPr/>
        </p:nvSpPr>
        <p:spPr>
          <a:xfrm>
            <a:off x="7451604" y="3114131"/>
            <a:ext cx="3276600" cy="6858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Hyperparameters</a:t>
            </a:r>
          </a:p>
        </p:txBody>
      </p:sp>
      <p:sp>
        <p:nvSpPr>
          <p:cNvPr id="5" name="Rectangle 4">
            <a:extLst>
              <a:ext uri="{FF2B5EF4-FFF2-40B4-BE49-F238E27FC236}">
                <a16:creationId xmlns:a16="http://schemas.microsoft.com/office/drawing/2014/main" id="{4390192D-3A94-FD6E-DBD2-3347ABF4AD9E}"/>
              </a:ext>
            </a:extLst>
          </p:cNvPr>
          <p:cNvSpPr/>
          <p:nvPr/>
        </p:nvSpPr>
        <p:spPr>
          <a:xfrm>
            <a:off x="1766455" y="4646202"/>
            <a:ext cx="3276600" cy="685800"/>
          </a:xfrm>
          <a:prstGeom prst="rect">
            <a:avLst/>
          </a:prstGeom>
          <a:solidFill>
            <a:schemeClr val="bg1">
              <a:lumMod val="9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a:t>
            </a:r>
          </a:p>
        </p:txBody>
      </p:sp>
      <p:sp>
        <p:nvSpPr>
          <p:cNvPr id="6" name="Rectangle 5">
            <a:extLst>
              <a:ext uri="{FF2B5EF4-FFF2-40B4-BE49-F238E27FC236}">
                <a16:creationId xmlns:a16="http://schemas.microsoft.com/office/drawing/2014/main" id="{1CD61F5E-CC01-AAE3-7568-1F25C3E145D6}"/>
              </a:ext>
            </a:extLst>
          </p:cNvPr>
          <p:cNvSpPr/>
          <p:nvPr/>
        </p:nvSpPr>
        <p:spPr>
          <a:xfrm>
            <a:off x="5797435" y="4646202"/>
            <a:ext cx="3276600" cy="6858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Booster</a:t>
            </a:r>
          </a:p>
        </p:txBody>
      </p:sp>
      <p:sp>
        <p:nvSpPr>
          <p:cNvPr id="7" name="Rectangle 6">
            <a:extLst>
              <a:ext uri="{FF2B5EF4-FFF2-40B4-BE49-F238E27FC236}">
                <a16:creationId xmlns:a16="http://schemas.microsoft.com/office/drawing/2014/main" id="{B46ECBF8-7F4A-F0F8-3A07-25929B9D28F9}"/>
              </a:ext>
            </a:extLst>
          </p:cNvPr>
          <p:cNvSpPr/>
          <p:nvPr/>
        </p:nvSpPr>
        <p:spPr>
          <a:xfrm>
            <a:off x="9532620" y="4646202"/>
            <a:ext cx="3276600" cy="6858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Learning Task</a:t>
            </a:r>
          </a:p>
        </p:txBody>
      </p:sp>
      <p:sp>
        <p:nvSpPr>
          <p:cNvPr id="8" name="Rectangle 7">
            <a:extLst>
              <a:ext uri="{FF2B5EF4-FFF2-40B4-BE49-F238E27FC236}">
                <a16:creationId xmlns:a16="http://schemas.microsoft.com/office/drawing/2014/main" id="{43FAF0D6-E686-7D7B-9D53-EEDAC88B30CD}"/>
              </a:ext>
            </a:extLst>
          </p:cNvPr>
          <p:cNvSpPr/>
          <p:nvPr/>
        </p:nvSpPr>
        <p:spPr>
          <a:xfrm>
            <a:off x="13563600" y="4646202"/>
            <a:ext cx="3276600" cy="6858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Command Line</a:t>
            </a:r>
          </a:p>
        </p:txBody>
      </p:sp>
      <p:cxnSp>
        <p:nvCxnSpPr>
          <p:cNvPr id="10" name="Straight Arrow Connector 9">
            <a:extLst>
              <a:ext uri="{FF2B5EF4-FFF2-40B4-BE49-F238E27FC236}">
                <a16:creationId xmlns:a16="http://schemas.microsoft.com/office/drawing/2014/main" id="{43AF6719-802C-1679-C390-EE621CC8D4CA}"/>
              </a:ext>
            </a:extLst>
          </p:cNvPr>
          <p:cNvCxnSpPr>
            <a:stCxn id="4" idx="2"/>
          </p:cNvCxnSpPr>
          <p:nvPr/>
        </p:nvCxnSpPr>
        <p:spPr>
          <a:xfrm flipH="1">
            <a:off x="3557752" y="3799931"/>
            <a:ext cx="5532152" cy="846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87BB66E-D7BB-C250-93E6-1804F33B9905}"/>
              </a:ext>
            </a:extLst>
          </p:cNvPr>
          <p:cNvCxnSpPr>
            <a:stCxn id="4" idx="2"/>
            <a:endCxn id="6" idx="0"/>
          </p:cNvCxnSpPr>
          <p:nvPr/>
        </p:nvCxnSpPr>
        <p:spPr>
          <a:xfrm flipH="1">
            <a:off x="7435735" y="3799931"/>
            <a:ext cx="1654169" cy="846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4A8172B1-3129-5893-37D6-6E6222083543}"/>
              </a:ext>
            </a:extLst>
          </p:cNvPr>
          <p:cNvCxnSpPr>
            <a:stCxn id="4" idx="2"/>
            <a:endCxn id="7" idx="0"/>
          </p:cNvCxnSpPr>
          <p:nvPr/>
        </p:nvCxnSpPr>
        <p:spPr>
          <a:xfrm>
            <a:off x="9089904" y="3799931"/>
            <a:ext cx="2081016" cy="846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7170255-D850-ABB8-2603-2295B6605A71}"/>
              </a:ext>
            </a:extLst>
          </p:cNvPr>
          <p:cNvCxnSpPr>
            <a:stCxn id="4" idx="2"/>
            <a:endCxn id="8" idx="0"/>
          </p:cNvCxnSpPr>
          <p:nvPr/>
        </p:nvCxnSpPr>
        <p:spPr>
          <a:xfrm>
            <a:off x="9089904" y="3799931"/>
            <a:ext cx="6111996" cy="846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58823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EBE7DD"/>
        </a:solidFill>
        <a:effectLst/>
      </p:bgPr>
    </p:bg>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59" name="TextBox 58">
            <a:extLst>
              <a:ext uri="{FF2B5EF4-FFF2-40B4-BE49-F238E27FC236}">
                <a16:creationId xmlns:a16="http://schemas.microsoft.com/office/drawing/2014/main" id="{61E9DC98-6D8B-251F-5826-460E5E0954FD}"/>
              </a:ext>
            </a:extLst>
          </p:cNvPr>
          <p:cNvSpPr txBox="1"/>
          <p:nvPr/>
        </p:nvSpPr>
        <p:spPr>
          <a:xfrm>
            <a:off x="306113" y="2633889"/>
            <a:ext cx="5659729" cy="523220"/>
          </a:xfrm>
          <a:prstGeom prst="rect">
            <a:avLst/>
          </a:prstGeom>
          <a:noFill/>
        </p:spPr>
        <p:txBody>
          <a:bodyPr wrap="square">
            <a:spAutoFit/>
          </a:bodyPr>
          <a:lstStyle/>
          <a:p>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Hyperparameters in </a:t>
            </a:r>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3" name="Freeform: Shape 2">
            <a:extLst>
              <a:ext uri="{FF2B5EF4-FFF2-40B4-BE49-F238E27FC236}">
                <a16:creationId xmlns:a16="http://schemas.microsoft.com/office/drawing/2014/main" id="{26E734BC-A644-E4D5-597D-67FB7117F430}"/>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390192D-3A94-FD6E-DBD2-3347ABF4AD9E}"/>
              </a:ext>
            </a:extLst>
          </p:cNvPr>
          <p:cNvSpPr/>
          <p:nvPr/>
        </p:nvSpPr>
        <p:spPr>
          <a:xfrm>
            <a:off x="1766455" y="4646202"/>
            <a:ext cx="3276600" cy="685800"/>
          </a:xfrm>
          <a:prstGeom prst="rect">
            <a:avLst/>
          </a:prstGeom>
          <a:solidFill>
            <a:schemeClr val="bg1">
              <a:lumMod val="9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a:t>
            </a:r>
          </a:p>
        </p:txBody>
      </p:sp>
      <p:pic>
        <p:nvPicPr>
          <p:cNvPr id="11" name="Picture 10">
            <a:extLst>
              <a:ext uri="{FF2B5EF4-FFF2-40B4-BE49-F238E27FC236}">
                <a16:creationId xmlns:a16="http://schemas.microsoft.com/office/drawing/2014/main" id="{16A71469-E760-C069-A0B4-6F8287FB0772}"/>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9709919" y="2633889"/>
            <a:ext cx="8146697" cy="7288712"/>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C94E0939-EAD2-F0D9-DF9E-A0DEA0A205D1}"/>
              </a:ext>
            </a:extLst>
          </p:cNvPr>
          <p:cNvPicPr>
            <a:picLocks noChangeAspect="1"/>
          </p:cNvPicPr>
          <p:nvPr/>
        </p:nvPicPr>
        <p:blipFill>
          <a:blip r:embed="rId14"/>
          <a:stretch>
            <a:fillRect/>
          </a:stretch>
        </p:blipFill>
        <p:spPr>
          <a:xfrm>
            <a:off x="642984" y="8445551"/>
            <a:ext cx="8630854" cy="12955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6270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59" name="TextBox 58">
            <a:extLst>
              <a:ext uri="{FF2B5EF4-FFF2-40B4-BE49-F238E27FC236}">
                <a16:creationId xmlns:a16="http://schemas.microsoft.com/office/drawing/2014/main" id="{61E9DC98-6D8B-251F-5826-460E5E0954FD}"/>
              </a:ext>
            </a:extLst>
          </p:cNvPr>
          <p:cNvSpPr txBox="1"/>
          <p:nvPr/>
        </p:nvSpPr>
        <p:spPr>
          <a:xfrm>
            <a:off x="306113" y="2633889"/>
            <a:ext cx="5659729" cy="523220"/>
          </a:xfrm>
          <a:prstGeom prst="rect">
            <a:avLst/>
          </a:prstGeom>
          <a:noFill/>
        </p:spPr>
        <p:txBody>
          <a:bodyPr wrap="square">
            <a:spAutoFit/>
          </a:bodyPr>
          <a:lstStyle/>
          <a:p>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Hyperparameters in </a:t>
            </a:r>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3" name="Freeform: Shape 2">
            <a:extLst>
              <a:ext uri="{FF2B5EF4-FFF2-40B4-BE49-F238E27FC236}">
                <a16:creationId xmlns:a16="http://schemas.microsoft.com/office/drawing/2014/main" id="{26E734BC-A644-E4D5-597D-67FB7117F430}"/>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FB1358B-DA73-C29B-612A-D32BD61F943F}"/>
              </a:ext>
            </a:extLst>
          </p:cNvPr>
          <p:cNvSpPr/>
          <p:nvPr/>
        </p:nvSpPr>
        <p:spPr>
          <a:xfrm>
            <a:off x="7451604" y="3114131"/>
            <a:ext cx="3276600" cy="6858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Hyperparameters</a:t>
            </a:r>
          </a:p>
        </p:txBody>
      </p:sp>
      <p:sp>
        <p:nvSpPr>
          <p:cNvPr id="5" name="Rectangle 4">
            <a:extLst>
              <a:ext uri="{FF2B5EF4-FFF2-40B4-BE49-F238E27FC236}">
                <a16:creationId xmlns:a16="http://schemas.microsoft.com/office/drawing/2014/main" id="{4390192D-3A94-FD6E-DBD2-3347ABF4AD9E}"/>
              </a:ext>
            </a:extLst>
          </p:cNvPr>
          <p:cNvSpPr/>
          <p:nvPr/>
        </p:nvSpPr>
        <p:spPr>
          <a:xfrm>
            <a:off x="1766455" y="4646202"/>
            <a:ext cx="3276600" cy="6858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a:t>
            </a:r>
          </a:p>
        </p:txBody>
      </p:sp>
      <p:sp>
        <p:nvSpPr>
          <p:cNvPr id="6" name="Rectangle 5">
            <a:extLst>
              <a:ext uri="{FF2B5EF4-FFF2-40B4-BE49-F238E27FC236}">
                <a16:creationId xmlns:a16="http://schemas.microsoft.com/office/drawing/2014/main" id="{1CD61F5E-CC01-AAE3-7568-1F25C3E145D6}"/>
              </a:ext>
            </a:extLst>
          </p:cNvPr>
          <p:cNvSpPr/>
          <p:nvPr/>
        </p:nvSpPr>
        <p:spPr>
          <a:xfrm>
            <a:off x="5797435" y="4646202"/>
            <a:ext cx="3276600" cy="685800"/>
          </a:xfrm>
          <a:prstGeom prst="rect">
            <a:avLst/>
          </a:prstGeom>
          <a:solidFill>
            <a:schemeClr val="bg1">
              <a:lumMod val="9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Booster</a:t>
            </a:r>
          </a:p>
        </p:txBody>
      </p:sp>
      <p:sp>
        <p:nvSpPr>
          <p:cNvPr id="7" name="Rectangle 6">
            <a:extLst>
              <a:ext uri="{FF2B5EF4-FFF2-40B4-BE49-F238E27FC236}">
                <a16:creationId xmlns:a16="http://schemas.microsoft.com/office/drawing/2014/main" id="{B46ECBF8-7F4A-F0F8-3A07-25929B9D28F9}"/>
              </a:ext>
            </a:extLst>
          </p:cNvPr>
          <p:cNvSpPr/>
          <p:nvPr/>
        </p:nvSpPr>
        <p:spPr>
          <a:xfrm>
            <a:off x="9532620" y="4646202"/>
            <a:ext cx="3276600" cy="6858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Learning Task</a:t>
            </a:r>
          </a:p>
        </p:txBody>
      </p:sp>
      <p:sp>
        <p:nvSpPr>
          <p:cNvPr id="8" name="Rectangle 7">
            <a:extLst>
              <a:ext uri="{FF2B5EF4-FFF2-40B4-BE49-F238E27FC236}">
                <a16:creationId xmlns:a16="http://schemas.microsoft.com/office/drawing/2014/main" id="{43FAF0D6-E686-7D7B-9D53-EEDAC88B30CD}"/>
              </a:ext>
            </a:extLst>
          </p:cNvPr>
          <p:cNvSpPr/>
          <p:nvPr/>
        </p:nvSpPr>
        <p:spPr>
          <a:xfrm>
            <a:off x="13563600" y="4646202"/>
            <a:ext cx="3276600" cy="6858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Command Line</a:t>
            </a:r>
          </a:p>
        </p:txBody>
      </p:sp>
      <p:cxnSp>
        <p:nvCxnSpPr>
          <p:cNvPr id="10" name="Straight Arrow Connector 9">
            <a:extLst>
              <a:ext uri="{FF2B5EF4-FFF2-40B4-BE49-F238E27FC236}">
                <a16:creationId xmlns:a16="http://schemas.microsoft.com/office/drawing/2014/main" id="{43AF6719-802C-1679-C390-EE621CC8D4CA}"/>
              </a:ext>
            </a:extLst>
          </p:cNvPr>
          <p:cNvCxnSpPr>
            <a:stCxn id="4" idx="2"/>
          </p:cNvCxnSpPr>
          <p:nvPr/>
        </p:nvCxnSpPr>
        <p:spPr>
          <a:xfrm flipH="1">
            <a:off x="3557752" y="3799931"/>
            <a:ext cx="5532152" cy="846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87BB66E-D7BB-C250-93E6-1804F33B9905}"/>
              </a:ext>
            </a:extLst>
          </p:cNvPr>
          <p:cNvCxnSpPr>
            <a:stCxn id="4" idx="2"/>
            <a:endCxn id="6" idx="0"/>
          </p:cNvCxnSpPr>
          <p:nvPr/>
        </p:nvCxnSpPr>
        <p:spPr>
          <a:xfrm flipH="1">
            <a:off x="7435735" y="3799931"/>
            <a:ext cx="1654169" cy="846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4A8172B1-3129-5893-37D6-6E6222083543}"/>
              </a:ext>
            </a:extLst>
          </p:cNvPr>
          <p:cNvCxnSpPr>
            <a:stCxn id="4" idx="2"/>
            <a:endCxn id="7" idx="0"/>
          </p:cNvCxnSpPr>
          <p:nvPr/>
        </p:nvCxnSpPr>
        <p:spPr>
          <a:xfrm>
            <a:off x="9089904" y="3799931"/>
            <a:ext cx="2081016" cy="846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7170255-D850-ABB8-2603-2295B6605A71}"/>
              </a:ext>
            </a:extLst>
          </p:cNvPr>
          <p:cNvCxnSpPr>
            <a:stCxn id="4" idx="2"/>
            <a:endCxn id="8" idx="0"/>
          </p:cNvCxnSpPr>
          <p:nvPr/>
        </p:nvCxnSpPr>
        <p:spPr>
          <a:xfrm>
            <a:off x="9089904" y="3799931"/>
            <a:ext cx="6111996" cy="846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84712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EBE7DD"/>
        </a:solidFill>
        <a:effectLst/>
      </p:bgPr>
    </p:bg>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59" name="TextBox 58">
            <a:extLst>
              <a:ext uri="{FF2B5EF4-FFF2-40B4-BE49-F238E27FC236}">
                <a16:creationId xmlns:a16="http://schemas.microsoft.com/office/drawing/2014/main" id="{61E9DC98-6D8B-251F-5826-460E5E0954FD}"/>
              </a:ext>
            </a:extLst>
          </p:cNvPr>
          <p:cNvSpPr txBox="1"/>
          <p:nvPr/>
        </p:nvSpPr>
        <p:spPr>
          <a:xfrm>
            <a:off x="306113" y="2633889"/>
            <a:ext cx="5659729" cy="523220"/>
          </a:xfrm>
          <a:prstGeom prst="rect">
            <a:avLst/>
          </a:prstGeom>
          <a:noFill/>
        </p:spPr>
        <p:txBody>
          <a:bodyPr wrap="square">
            <a:spAutoFit/>
          </a:bodyPr>
          <a:lstStyle/>
          <a:p>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Hyperparameters in </a:t>
            </a:r>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3" name="Freeform: Shape 2">
            <a:extLst>
              <a:ext uri="{FF2B5EF4-FFF2-40B4-BE49-F238E27FC236}">
                <a16:creationId xmlns:a16="http://schemas.microsoft.com/office/drawing/2014/main" id="{26E734BC-A644-E4D5-597D-67FB7117F430}"/>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390192D-3A94-FD6E-DBD2-3347ABF4AD9E}"/>
              </a:ext>
            </a:extLst>
          </p:cNvPr>
          <p:cNvSpPr/>
          <p:nvPr/>
        </p:nvSpPr>
        <p:spPr>
          <a:xfrm>
            <a:off x="1766455" y="4646202"/>
            <a:ext cx="3276600" cy="685800"/>
          </a:xfrm>
          <a:prstGeom prst="rect">
            <a:avLst/>
          </a:prstGeom>
          <a:solidFill>
            <a:schemeClr val="bg1">
              <a:lumMod val="9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Booster</a:t>
            </a:r>
          </a:p>
        </p:txBody>
      </p:sp>
      <p:pic>
        <p:nvPicPr>
          <p:cNvPr id="11" name="Picture 10">
            <a:extLst>
              <a:ext uri="{FF2B5EF4-FFF2-40B4-BE49-F238E27FC236}">
                <a16:creationId xmlns:a16="http://schemas.microsoft.com/office/drawing/2014/main" id="{16A71469-E760-C069-A0B4-6F8287FB0772}"/>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992763" y="2625358"/>
            <a:ext cx="8993304" cy="551713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C10D94A-19C2-00A6-52A4-778C72961DC6}"/>
              </a:ext>
            </a:extLst>
          </p:cNvPr>
          <p:cNvPicPr>
            <a:picLocks noChangeAspect="1"/>
          </p:cNvPicPr>
          <p:nvPr/>
        </p:nvPicPr>
        <p:blipFill>
          <a:blip r:embed="rId14"/>
          <a:stretch>
            <a:fillRect/>
          </a:stretch>
        </p:blipFill>
        <p:spPr>
          <a:xfrm>
            <a:off x="84701" y="5597783"/>
            <a:ext cx="8489280" cy="236601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2B9319C-EE00-36E5-A053-48475D247C66}"/>
              </a:ext>
            </a:extLst>
          </p:cNvPr>
          <p:cNvPicPr>
            <a:picLocks noChangeAspect="1"/>
          </p:cNvPicPr>
          <p:nvPr/>
        </p:nvPicPr>
        <p:blipFill>
          <a:blip r:embed="rId15"/>
          <a:stretch>
            <a:fillRect/>
          </a:stretch>
        </p:blipFill>
        <p:spPr>
          <a:xfrm>
            <a:off x="84701" y="8142494"/>
            <a:ext cx="8468907" cy="18195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8154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EBE7DD"/>
        </a:solidFill>
        <a:effectLst/>
      </p:bgPr>
    </p:bg>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59" name="TextBox 58">
            <a:extLst>
              <a:ext uri="{FF2B5EF4-FFF2-40B4-BE49-F238E27FC236}">
                <a16:creationId xmlns:a16="http://schemas.microsoft.com/office/drawing/2014/main" id="{61E9DC98-6D8B-251F-5826-460E5E0954FD}"/>
              </a:ext>
            </a:extLst>
          </p:cNvPr>
          <p:cNvSpPr txBox="1"/>
          <p:nvPr/>
        </p:nvSpPr>
        <p:spPr>
          <a:xfrm>
            <a:off x="306113" y="2633889"/>
            <a:ext cx="5659729" cy="523220"/>
          </a:xfrm>
          <a:prstGeom prst="rect">
            <a:avLst/>
          </a:prstGeom>
          <a:noFill/>
        </p:spPr>
        <p:txBody>
          <a:bodyPr wrap="square">
            <a:spAutoFit/>
          </a:bodyPr>
          <a:lstStyle/>
          <a:p>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Hyperparameters in </a:t>
            </a:r>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3" name="Freeform: Shape 2">
            <a:extLst>
              <a:ext uri="{FF2B5EF4-FFF2-40B4-BE49-F238E27FC236}">
                <a16:creationId xmlns:a16="http://schemas.microsoft.com/office/drawing/2014/main" id="{26E734BC-A644-E4D5-597D-67FB7117F430}"/>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390192D-3A94-FD6E-DBD2-3347ABF4AD9E}"/>
              </a:ext>
            </a:extLst>
          </p:cNvPr>
          <p:cNvSpPr/>
          <p:nvPr/>
        </p:nvSpPr>
        <p:spPr>
          <a:xfrm>
            <a:off x="1766455" y="4646202"/>
            <a:ext cx="3276600" cy="685800"/>
          </a:xfrm>
          <a:prstGeom prst="rect">
            <a:avLst/>
          </a:prstGeom>
          <a:solidFill>
            <a:schemeClr val="bg1">
              <a:lumMod val="9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Booster</a:t>
            </a:r>
          </a:p>
        </p:txBody>
      </p:sp>
      <p:pic>
        <p:nvPicPr>
          <p:cNvPr id="11" name="Picture 10">
            <a:extLst>
              <a:ext uri="{FF2B5EF4-FFF2-40B4-BE49-F238E27FC236}">
                <a16:creationId xmlns:a16="http://schemas.microsoft.com/office/drawing/2014/main" id="{16A71469-E760-C069-A0B4-6F8287FB0772}"/>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762585" y="2775512"/>
            <a:ext cx="9219302" cy="6002598"/>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568025B0-D313-77F7-2C2B-28407D625DB3}"/>
              </a:ext>
            </a:extLst>
          </p:cNvPr>
          <p:cNvPicPr>
            <a:picLocks noChangeAspect="1"/>
          </p:cNvPicPr>
          <p:nvPr/>
        </p:nvPicPr>
        <p:blipFill>
          <a:blip r:embed="rId14"/>
          <a:stretch>
            <a:fillRect/>
          </a:stretch>
        </p:blipFill>
        <p:spPr>
          <a:xfrm>
            <a:off x="128155" y="5829300"/>
            <a:ext cx="8382000" cy="2305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0452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59" name="TextBox 58">
            <a:extLst>
              <a:ext uri="{FF2B5EF4-FFF2-40B4-BE49-F238E27FC236}">
                <a16:creationId xmlns:a16="http://schemas.microsoft.com/office/drawing/2014/main" id="{61E9DC98-6D8B-251F-5826-460E5E0954FD}"/>
              </a:ext>
            </a:extLst>
          </p:cNvPr>
          <p:cNvSpPr txBox="1"/>
          <p:nvPr/>
        </p:nvSpPr>
        <p:spPr>
          <a:xfrm>
            <a:off x="306113" y="2633889"/>
            <a:ext cx="5659729" cy="523220"/>
          </a:xfrm>
          <a:prstGeom prst="rect">
            <a:avLst/>
          </a:prstGeom>
          <a:noFill/>
        </p:spPr>
        <p:txBody>
          <a:bodyPr wrap="square">
            <a:spAutoFit/>
          </a:bodyPr>
          <a:lstStyle/>
          <a:p>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Hyperparameters in </a:t>
            </a:r>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3" name="Freeform: Shape 2">
            <a:extLst>
              <a:ext uri="{FF2B5EF4-FFF2-40B4-BE49-F238E27FC236}">
                <a16:creationId xmlns:a16="http://schemas.microsoft.com/office/drawing/2014/main" id="{26E734BC-A644-E4D5-597D-67FB7117F430}"/>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FB1358B-DA73-C29B-612A-D32BD61F943F}"/>
              </a:ext>
            </a:extLst>
          </p:cNvPr>
          <p:cNvSpPr/>
          <p:nvPr/>
        </p:nvSpPr>
        <p:spPr>
          <a:xfrm>
            <a:off x="7451604" y="3114131"/>
            <a:ext cx="3276600" cy="6858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Hyperparameters</a:t>
            </a:r>
          </a:p>
        </p:txBody>
      </p:sp>
      <p:sp>
        <p:nvSpPr>
          <p:cNvPr id="5" name="Rectangle 4">
            <a:extLst>
              <a:ext uri="{FF2B5EF4-FFF2-40B4-BE49-F238E27FC236}">
                <a16:creationId xmlns:a16="http://schemas.microsoft.com/office/drawing/2014/main" id="{4390192D-3A94-FD6E-DBD2-3347ABF4AD9E}"/>
              </a:ext>
            </a:extLst>
          </p:cNvPr>
          <p:cNvSpPr/>
          <p:nvPr/>
        </p:nvSpPr>
        <p:spPr>
          <a:xfrm>
            <a:off x="1766455" y="4646202"/>
            <a:ext cx="3276600" cy="6858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a:t>
            </a:r>
          </a:p>
        </p:txBody>
      </p:sp>
      <p:sp>
        <p:nvSpPr>
          <p:cNvPr id="6" name="Rectangle 5">
            <a:extLst>
              <a:ext uri="{FF2B5EF4-FFF2-40B4-BE49-F238E27FC236}">
                <a16:creationId xmlns:a16="http://schemas.microsoft.com/office/drawing/2014/main" id="{1CD61F5E-CC01-AAE3-7568-1F25C3E145D6}"/>
              </a:ext>
            </a:extLst>
          </p:cNvPr>
          <p:cNvSpPr/>
          <p:nvPr/>
        </p:nvSpPr>
        <p:spPr>
          <a:xfrm>
            <a:off x="5797435" y="4646202"/>
            <a:ext cx="3276600" cy="685800"/>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Booster</a:t>
            </a:r>
          </a:p>
        </p:txBody>
      </p:sp>
      <p:sp>
        <p:nvSpPr>
          <p:cNvPr id="7" name="Rectangle 6">
            <a:extLst>
              <a:ext uri="{FF2B5EF4-FFF2-40B4-BE49-F238E27FC236}">
                <a16:creationId xmlns:a16="http://schemas.microsoft.com/office/drawing/2014/main" id="{B46ECBF8-7F4A-F0F8-3A07-25929B9D28F9}"/>
              </a:ext>
            </a:extLst>
          </p:cNvPr>
          <p:cNvSpPr/>
          <p:nvPr/>
        </p:nvSpPr>
        <p:spPr>
          <a:xfrm>
            <a:off x="9532620" y="4646202"/>
            <a:ext cx="3276600" cy="685800"/>
          </a:xfrm>
          <a:prstGeom prst="rect">
            <a:avLst/>
          </a:prstGeom>
          <a:solidFill>
            <a:schemeClr val="bg1">
              <a:lumMod val="9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Learning Task</a:t>
            </a:r>
          </a:p>
        </p:txBody>
      </p:sp>
      <p:sp>
        <p:nvSpPr>
          <p:cNvPr id="8" name="Rectangle 7">
            <a:extLst>
              <a:ext uri="{FF2B5EF4-FFF2-40B4-BE49-F238E27FC236}">
                <a16:creationId xmlns:a16="http://schemas.microsoft.com/office/drawing/2014/main" id="{43FAF0D6-E686-7D7B-9D53-EEDAC88B30CD}"/>
              </a:ext>
            </a:extLst>
          </p:cNvPr>
          <p:cNvSpPr/>
          <p:nvPr/>
        </p:nvSpPr>
        <p:spPr>
          <a:xfrm>
            <a:off x="13563600" y="4646202"/>
            <a:ext cx="3276600" cy="6858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Command Line</a:t>
            </a:r>
          </a:p>
        </p:txBody>
      </p:sp>
      <p:cxnSp>
        <p:nvCxnSpPr>
          <p:cNvPr id="10" name="Straight Arrow Connector 9">
            <a:extLst>
              <a:ext uri="{FF2B5EF4-FFF2-40B4-BE49-F238E27FC236}">
                <a16:creationId xmlns:a16="http://schemas.microsoft.com/office/drawing/2014/main" id="{43AF6719-802C-1679-C390-EE621CC8D4CA}"/>
              </a:ext>
            </a:extLst>
          </p:cNvPr>
          <p:cNvCxnSpPr>
            <a:stCxn id="4" idx="2"/>
          </p:cNvCxnSpPr>
          <p:nvPr/>
        </p:nvCxnSpPr>
        <p:spPr>
          <a:xfrm flipH="1">
            <a:off x="3557752" y="3799931"/>
            <a:ext cx="5532152" cy="846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87BB66E-D7BB-C250-93E6-1804F33B9905}"/>
              </a:ext>
            </a:extLst>
          </p:cNvPr>
          <p:cNvCxnSpPr>
            <a:stCxn id="4" idx="2"/>
            <a:endCxn id="6" idx="0"/>
          </p:cNvCxnSpPr>
          <p:nvPr/>
        </p:nvCxnSpPr>
        <p:spPr>
          <a:xfrm flipH="1">
            <a:off x="7435735" y="3799931"/>
            <a:ext cx="1654169" cy="846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4A8172B1-3129-5893-37D6-6E6222083543}"/>
              </a:ext>
            </a:extLst>
          </p:cNvPr>
          <p:cNvCxnSpPr>
            <a:stCxn id="4" idx="2"/>
            <a:endCxn id="7" idx="0"/>
          </p:cNvCxnSpPr>
          <p:nvPr/>
        </p:nvCxnSpPr>
        <p:spPr>
          <a:xfrm>
            <a:off x="9089904" y="3799931"/>
            <a:ext cx="2081016" cy="846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7170255-D850-ABB8-2603-2295B6605A71}"/>
              </a:ext>
            </a:extLst>
          </p:cNvPr>
          <p:cNvCxnSpPr>
            <a:stCxn id="4" idx="2"/>
            <a:endCxn id="8" idx="0"/>
          </p:cNvCxnSpPr>
          <p:nvPr/>
        </p:nvCxnSpPr>
        <p:spPr>
          <a:xfrm>
            <a:off x="9089904" y="3799931"/>
            <a:ext cx="6111996" cy="846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6667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rgbClr val="EBE7DD"/>
        </a:solidFill>
        <a:effectLst/>
      </p:bgPr>
    </p:bg>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59" name="TextBox 58">
            <a:extLst>
              <a:ext uri="{FF2B5EF4-FFF2-40B4-BE49-F238E27FC236}">
                <a16:creationId xmlns:a16="http://schemas.microsoft.com/office/drawing/2014/main" id="{61E9DC98-6D8B-251F-5826-460E5E0954FD}"/>
              </a:ext>
            </a:extLst>
          </p:cNvPr>
          <p:cNvSpPr txBox="1"/>
          <p:nvPr/>
        </p:nvSpPr>
        <p:spPr>
          <a:xfrm>
            <a:off x="306113" y="2633889"/>
            <a:ext cx="5659729" cy="523220"/>
          </a:xfrm>
          <a:prstGeom prst="rect">
            <a:avLst/>
          </a:prstGeom>
          <a:noFill/>
        </p:spPr>
        <p:txBody>
          <a:bodyPr wrap="square">
            <a:spAutoFit/>
          </a:bodyPr>
          <a:lstStyle/>
          <a:p>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Hyperparameters in </a:t>
            </a:r>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3" name="Freeform: Shape 2">
            <a:extLst>
              <a:ext uri="{FF2B5EF4-FFF2-40B4-BE49-F238E27FC236}">
                <a16:creationId xmlns:a16="http://schemas.microsoft.com/office/drawing/2014/main" id="{26E734BC-A644-E4D5-597D-67FB7117F430}"/>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390192D-3A94-FD6E-DBD2-3347ABF4AD9E}"/>
              </a:ext>
            </a:extLst>
          </p:cNvPr>
          <p:cNvSpPr/>
          <p:nvPr/>
        </p:nvSpPr>
        <p:spPr>
          <a:xfrm>
            <a:off x="1766455" y="4646202"/>
            <a:ext cx="3276600" cy="685800"/>
          </a:xfrm>
          <a:prstGeom prst="rect">
            <a:avLst/>
          </a:prstGeom>
          <a:solidFill>
            <a:schemeClr val="bg1">
              <a:lumMod val="9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Learning Task</a:t>
            </a:r>
          </a:p>
        </p:txBody>
      </p:sp>
      <p:pic>
        <p:nvPicPr>
          <p:cNvPr id="11" name="Picture 10">
            <a:extLst>
              <a:ext uri="{FF2B5EF4-FFF2-40B4-BE49-F238E27FC236}">
                <a16:creationId xmlns:a16="http://schemas.microsoft.com/office/drawing/2014/main" id="{16A71469-E760-C069-A0B4-6F8287FB0772}"/>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9210206" y="2844707"/>
            <a:ext cx="7772902" cy="68993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0520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EBE7DD"/>
        </a:solidFill>
        <a:effectLst/>
      </p:bgPr>
    </p:bg>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65" name="TextBox 64">
            <a:extLst>
              <a:ext uri="{FF2B5EF4-FFF2-40B4-BE49-F238E27FC236}">
                <a16:creationId xmlns:a16="http://schemas.microsoft.com/office/drawing/2014/main" id="{4C3959B7-A125-4596-88AB-E1587BA38A98}"/>
              </a:ext>
            </a:extLst>
          </p:cNvPr>
          <p:cNvSpPr txBox="1"/>
          <p:nvPr/>
        </p:nvSpPr>
        <p:spPr>
          <a:xfrm>
            <a:off x="1740414" y="5524500"/>
            <a:ext cx="13892233" cy="3970318"/>
          </a:xfrm>
          <a:prstGeom prst="rect">
            <a:avLst/>
          </a:prstGeom>
          <a:noFill/>
        </p:spPr>
        <p:txBody>
          <a:bodyPr wrap="square" rtlCol="0">
            <a:spAutoFit/>
          </a:bodyPr>
          <a:lstStyle/>
          <a:p>
            <a:pPr marL="342900" indent="-342900" algn="just">
              <a:buFont typeface="Arial" panose="020B0604020202020204" pitchFamily="34" charset="0"/>
              <a:buChar char="•"/>
            </a:pPr>
            <a:r>
              <a:rPr lang="en-US" sz="2800" dirty="0">
                <a:latin typeface="Aptos" panose="020B0004020202020204" pitchFamily="34" charset="0"/>
              </a:rPr>
              <a:t>Understand and Set Up the Technical Environment</a:t>
            </a:r>
          </a:p>
          <a:p>
            <a:pPr marL="342900" indent="-342900" algn="just">
              <a:buFont typeface="Arial" panose="020B0604020202020204" pitchFamily="34" charset="0"/>
              <a:buChar char="•"/>
            </a:pPr>
            <a:endParaRPr lang="en-US" sz="2800" dirty="0">
              <a:latin typeface="Aptos" panose="020B0004020202020204" pitchFamily="34" charset="0"/>
            </a:endParaRPr>
          </a:p>
          <a:p>
            <a:pPr marL="342900" indent="-342900" algn="just">
              <a:buFont typeface="Arial" panose="020B0604020202020204" pitchFamily="34" charset="0"/>
              <a:buChar char="•"/>
            </a:pPr>
            <a:r>
              <a:rPr lang="en-US" sz="2800" dirty="0">
                <a:latin typeface="Aptos" panose="020B0004020202020204" pitchFamily="34" charset="0"/>
              </a:rPr>
              <a:t>Explore the Code Pipeline for Spatiotemporal Modeling</a:t>
            </a:r>
          </a:p>
          <a:p>
            <a:pPr marL="342900" indent="-342900" algn="just">
              <a:buFont typeface="Arial" panose="020B0604020202020204" pitchFamily="34" charset="0"/>
              <a:buChar char="•"/>
            </a:pPr>
            <a:endParaRPr lang="en-US" sz="2800" dirty="0">
              <a:latin typeface="Aptos" panose="020B0004020202020204" pitchFamily="34" charset="0"/>
            </a:endParaRPr>
          </a:p>
          <a:p>
            <a:pPr marL="342900" indent="-342900" algn="just">
              <a:buFont typeface="Arial" panose="020B0604020202020204" pitchFamily="34" charset="0"/>
              <a:buChar char="•"/>
            </a:pPr>
            <a:r>
              <a:rPr lang="en-US" sz="2800" dirty="0">
                <a:latin typeface="Aptos" panose="020B0004020202020204" pitchFamily="34" charset="0"/>
              </a:rPr>
              <a:t>Model train and evaluation</a:t>
            </a:r>
          </a:p>
          <a:p>
            <a:pPr marL="342900" indent="-342900" algn="just">
              <a:buFont typeface="Arial" panose="020B0604020202020204" pitchFamily="34" charset="0"/>
              <a:buChar char="•"/>
            </a:pPr>
            <a:endParaRPr lang="en-US" sz="2800" dirty="0">
              <a:latin typeface="Aptos" panose="020B0004020202020204" pitchFamily="34" charset="0"/>
            </a:endParaRPr>
          </a:p>
          <a:p>
            <a:pPr marL="342900" indent="-342900" algn="just">
              <a:buFont typeface="Arial" panose="020B0604020202020204" pitchFamily="34" charset="0"/>
              <a:buChar char="•"/>
            </a:pPr>
            <a:r>
              <a:rPr lang="en-US" sz="2800" dirty="0">
                <a:latin typeface="Aptos" panose="020B0004020202020204" pitchFamily="34" charset="0"/>
              </a:rPr>
              <a:t>Inference and Generate Predictive Maps</a:t>
            </a:r>
          </a:p>
          <a:p>
            <a:pPr marL="342900" indent="-342900" algn="just">
              <a:buFont typeface="Arial" panose="020B0604020202020204" pitchFamily="34" charset="0"/>
              <a:buChar char="•"/>
            </a:pPr>
            <a:endParaRPr lang="en-US" sz="2800" dirty="0">
              <a:latin typeface="Aptos" panose="020B0004020202020204" pitchFamily="34" charset="0"/>
            </a:endParaRPr>
          </a:p>
          <a:p>
            <a:pPr marL="342900" indent="-342900" algn="just">
              <a:buFont typeface="Arial" panose="020B0604020202020204" pitchFamily="34" charset="0"/>
              <a:buChar char="•"/>
            </a:pPr>
            <a:r>
              <a:rPr lang="en-CA" sz="2800" dirty="0">
                <a:latin typeface="Aptos" panose="020B0004020202020204" pitchFamily="34" charset="0"/>
              </a:rPr>
              <a:t>Enable Operationalization and Reproducibility</a:t>
            </a:r>
            <a:endParaRPr lang="el-GR" sz="2800" dirty="0">
              <a:latin typeface="Aptos" panose="020B0004020202020204" pitchFamily="34" charset="0"/>
            </a:endParaRPr>
          </a:p>
        </p:txBody>
      </p:sp>
      <p:sp>
        <p:nvSpPr>
          <p:cNvPr id="66" name="TextBox 65">
            <a:extLst>
              <a:ext uri="{FF2B5EF4-FFF2-40B4-BE49-F238E27FC236}">
                <a16:creationId xmlns:a16="http://schemas.microsoft.com/office/drawing/2014/main" id="{21D16A4A-049C-EC8C-481D-872BCB8F7223}"/>
              </a:ext>
            </a:extLst>
          </p:cNvPr>
          <p:cNvSpPr txBox="1"/>
          <p:nvPr/>
        </p:nvSpPr>
        <p:spPr>
          <a:xfrm>
            <a:off x="467539" y="2843070"/>
            <a:ext cx="17352922" cy="1384995"/>
          </a:xfrm>
          <a:prstGeom prst="rect">
            <a:avLst/>
          </a:prstGeom>
          <a:noFill/>
        </p:spPr>
        <p:txBody>
          <a:bodyPr wrap="square" rtlCol="0">
            <a:spAutoFit/>
          </a:bodyPr>
          <a:lstStyle/>
          <a:p>
            <a:r>
              <a:rPr lang="en-CA" sz="2800" b="1" dirty="0">
                <a:latin typeface="Aptos" panose="020B0004020202020204" pitchFamily="34" charset="0"/>
              </a:rPr>
              <a:t>Project scope: </a:t>
            </a:r>
            <a:r>
              <a:rPr lang="en-US" sz="2800" b="1" dirty="0">
                <a:latin typeface="Aptos" panose="020B0004020202020204" pitchFamily="34" charset="0"/>
              </a:rPr>
              <a:t>Produce biweekly  deforestation risk maps  incorporating data on forest degradation and deforestation from the DETER System and a wide range of socio-political and economic factors.</a:t>
            </a:r>
          </a:p>
          <a:p>
            <a:r>
              <a:rPr lang="en-CA" sz="2800" b="1" dirty="0">
                <a:latin typeface="Aptos" panose="020B0004020202020204" pitchFamily="34" charset="0"/>
              </a:rPr>
              <a:t>   </a:t>
            </a:r>
            <a:endParaRPr lang="el-GR" sz="2800" b="1" dirty="0">
              <a:latin typeface="Aptos" panose="020B0004020202020204" pitchFamily="34" charset="0"/>
            </a:endParaRPr>
          </a:p>
        </p:txBody>
      </p:sp>
      <p:sp>
        <p:nvSpPr>
          <p:cNvPr id="34" name="TextBox 33">
            <a:extLst>
              <a:ext uri="{FF2B5EF4-FFF2-40B4-BE49-F238E27FC236}">
                <a16:creationId xmlns:a16="http://schemas.microsoft.com/office/drawing/2014/main" id="{0D3CD98D-79AF-94F2-1424-DB6EE62BA987}"/>
              </a:ext>
            </a:extLst>
          </p:cNvPr>
          <p:cNvSpPr txBox="1"/>
          <p:nvPr/>
        </p:nvSpPr>
        <p:spPr>
          <a:xfrm>
            <a:off x="467539" y="4505462"/>
            <a:ext cx="9144000" cy="523220"/>
          </a:xfrm>
          <a:prstGeom prst="rect">
            <a:avLst/>
          </a:prstGeom>
          <a:noFill/>
        </p:spPr>
        <p:txBody>
          <a:bodyPr wrap="square">
            <a:spAutoFit/>
          </a:bodyPr>
          <a:lstStyle/>
          <a:p>
            <a:r>
              <a:rPr lang="en-US" sz="2800" b="1" dirty="0">
                <a:latin typeface="Aptos" panose="020B0004020202020204" pitchFamily="34" charset="0"/>
              </a:rPr>
              <a:t>Main Objectives of the Workshop</a:t>
            </a:r>
          </a:p>
        </p:txBody>
      </p:sp>
      <p:sp>
        <p:nvSpPr>
          <p:cNvPr id="35" name="TextBox 34">
            <a:extLst>
              <a:ext uri="{FF2B5EF4-FFF2-40B4-BE49-F238E27FC236}">
                <a16:creationId xmlns:a16="http://schemas.microsoft.com/office/drawing/2014/main" id="{079C0E7A-1A3E-5F12-B1FF-6FD0D3DC129B}"/>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36" name="object 6">
            <a:extLst>
              <a:ext uri="{FF2B5EF4-FFF2-40B4-BE49-F238E27FC236}">
                <a16:creationId xmlns:a16="http://schemas.microsoft.com/office/drawing/2014/main" id="{93F110E2-BD1C-EE1E-3944-366DE34D1533}"/>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37" name="TextBox 36">
            <a:extLst>
              <a:ext uri="{FF2B5EF4-FFF2-40B4-BE49-F238E27FC236}">
                <a16:creationId xmlns:a16="http://schemas.microsoft.com/office/drawing/2014/main" id="{F3CB0472-B02E-652F-53A0-8FA2455855C9}"/>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38" name="TextBox 37">
            <a:extLst>
              <a:ext uri="{FF2B5EF4-FFF2-40B4-BE49-F238E27FC236}">
                <a16:creationId xmlns:a16="http://schemas.microsoft.com/office/drawing/2014/main" id="{65089BD3-924F-77D6-D8BE-1FA83ACE7190}"/>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39" name="TextBox 38">
            <a:extLst>
              <a:ext uri="{FF2B5EF4-FFF2-40B4-BE49-F238E27FC236}">
                <a16:creationId xmlns:a16="http://schemas.microsoft.com/office/drawing/2014/main" id="{8A1E32CB-7F70-4E1C-CC1D-4A0C0A4F380E}"/>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40" name="Graphic 39" descr="Gears with solid fill">
            <a:extLst>
              <a:ext uri="{FF2B5EF4-FFF2-40B4-BE49-F238E27FC236}">
                <a16:creationId xmlns:a16="http://schemas.microsoft.com/office/drawing/2014/main" id="{1B67A5EB-769F-8D39-ADBD-D5FEE5C1A53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41" name="Graphic 40" descr="Continuous Improvement with solid fill">
            <a:extLst>
              <a:ext uri="{FF2B5EF4-FFF2-40B4-BE49-F238E27FC236}">
                <a16:creationId xmlns:a16="http://schemas.microsoft.com/office/drawing/2014/main" id="{03E48F6D-70C1-AF2B-EDD6-87F00DE75A4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42" name="Graphic 41" descr="Head with gears outline">
            <a:extLst>
              <a:ext uri="{FF2B5EF4-FFF2-40B4-BE49-F238E27FC236}">
                <a16:creationId xmlns:a16="http://schemas.microsoft.com/office/drawing/2014/main" id="{9B8B4DE6-0A3D-2C1A-5C82-35AA294673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44" name="TextBox 43">
            <a:extLst>
              <a:ext uri="{FF2B5EF4-FFF2-40B4-BE49-F238E27FC236}">
                <a16:creationId xmlns:a16="http://schemas.microsoft.com/office/drawing/2014/main" id="{46F671F7-1EF8-DD40-C21E-01082E94F65E}"/>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45" name="Graphic 44" descr="Classroom with solid fill">
            <a:extLst>
              <a:ext uri="{FF2B5EF4-FFF2-40B4-BE49-F238E27FC236}">
                <a16:creationId xmlns:a16="http://schemas.microsoft.com/office/drawing/2014/main" id="{D534B023-186D-3DA3-7A9B-023639A3A5A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47" name="TextBox 46">
            <a:extLst>
              <a:ext uri="{FF2B5EF4-FFF2-40B4-BE49-F238E27FC236}">
                <a16:creationId xmlns:a16="http://schemas.microsoft.com/office/drawing/2014/main" id="{EEEDF2EE-DDF4-9086-D85D-11E4C637F041}"/>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48" name="Graphic 47" descr="Gears with solid fill">
            <a:extLst>
              <a:ext uri="{FF2B5EF4-FFF2-40B4-BE49-F238E27FC236}">
                <a16:creationId xmlns:a16="http://schemas.microsoft.com/office/drawing/2014/main" id="{20DC6C2F-D32E-ABFA-F1B3-0409A23BC25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4" name="Freeform: Shape 3">
            <a:extLst>
              <a:ext uri="{FF2B5EF4-FFF2-40B4-BE49-F238E27FC236}">
                <a16:creationId xmlns:a16="http://schemas.microsoft.com/office/drawing/2014/main" id="{DDE5E82D-A555-DE46-232B-A29848DB4CDC}"/>
              </a:ext>
            </a:extLst>
          </p:cNvPr>
          <p:cNvSpPr/>
          <p:nvPr/>
        </p:nvSpPr>
        <p:spPr>
          <a:xfrm>
            <a:off x="863600" y="1818640"/>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rgbClr val="EBE7DD"/>
        </a:solidFill>
        <a:effectLst/>
      </p:bgPr>
    </p:bg>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59" name="TextBox 58">
            <a:extLst>
              <a:ext uri="{FF2B5EF4-FFF2-40B4-BE49-F238E27FC236}">
                <a16:creationId xmlns:a16="http://schemas.microsoft.com/office/drawing/2014/main" id="{61E9DC98-6D8B-251F-5826-460E5E0954FD}"/>
              </a:ext>
            </a:extLst>
          </p:cNvPr>
          <p:cNvSpPr txBox="1"/>
          <p:nvPr/>
        </p:nvSpPr>
        <p:spPr>
          <a:xfrm>
            <a:off x="306113" y="2633889"/>
            <a:ext cx="5659729" cy="523220"/>
          </a:xfrm>
          <a:prstGeom prst="rect">
            <a:avLst/>
          </a:prstGeom>
          <a:noFill/>
        </p:spPr>
        <p:txBody>
          <a:bodyPr wrap="square">
            <a:spAutoFit/>
          </a:bodyPr>
          <a:lstStyle/>
          <a:p>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Hyperparameters in </a:t>
            </a:r>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3" name="Freeform: Shape 2">
            <a:extLst>
              <a:ext uri="{FF2B5EF4-FFF2-40B4-BE49-F238E27FC236}">
                <a16:creationId xmlns:a16="http://schemas.microsoft.com/office/drawing/2014/main" id="{26E734BC-A644-E4D5-597D-67FB7117F430}"/>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390192D-3A94-FD6E-DBD2-3347ABF4AD9E}"/>
              </a:ext>
            </a:extLst>
          </p:cNvPr>
          <p:cNvSpPr/>
          <p:nvPr/>
        </p:nvSpPr>
        <p:spPr>
          <a:xfrm>
            <a:off x="1766455" y="4646202"/>
            <a:ext cx="3276600" cy="685800"/>
          </a:xfrm>
          <a:prstGeom prst="rect">
            <a:avLst/>
          </a:prstGeom>
          <a:solidFill>
            <a:schemeClr val="bg1">
              <a:lumMod val="9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Learning Task</a:t>
            </a:r>
          </a:p>
        </p:txBody>
      </p:sp>
      <p:pic>
        <p:nvPicPr>
          <p:cNvPr id="11" name="Picture 10">
            <a:extLst>
              <a:ext uri="{FF2B5EF4-FFF2-40B4-BE49-F238E27FC236}">
                <a16:creationId xmlns:a16="http://schemas.microsoft.com/office/drawing/2014/main" id="{16A71469-E760-C069-A0B4-6F8287FB0772}"/>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907746" y="2994359"/>
            <a:ext cx="8593232" cy="65411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79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rgbClr val="EBE7DD"/>
        </a:solidFill>
        <a:effectLst/>
      </p:bgPr>
    </p:bg>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59" name="TextBox 58">
            <a:extLst>
              <a:ext uri="{FF2B5EF4-FFF2-40B4-BE49-F238E27FC236}">
                <a16:creationId xmlns:a16="http://schemas.microsoft.com/office/drawing/2014/main" id="{61E9DC98-6D8B-251F-5826-460E5E0954FD}"/>
              </a:ext>
            </a:extLst>
          </p:cNvPr>
          <p:cNvSpPr txBox="1"/>
          <p:nvPr/>
        </p:nvSpPr>
        <p:spPr>
          <a:xfrm>
            <a:off x="306113" y="2633889"/>
            <a:ext cx="5659729" cy="523220"/>
          </a:xfrm>
          <a:prstGeom prst="rect">
            <a:avLst/>
          </a:prstGeom>
          <a:noFill/>
        </p:spPr>
        <p:txBody>
          <a:bodyPr wrap="square">
            <a:spAutoFit/>
          </a:bodyPr>
          <a:lstStyle/>
          <a:p>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Hyperparameters in </a:t>
            </a:r>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3" name="Freeform: Shape 2">
            <a:extLst>
              <a:ext uri="{FF2B5EF4-FFF2-40B4-BE49-F238E27FC236}">
                <a16:creationId xmlns:a16="http://schemas.microsoft.com/office/drawing/2014/main" id="{26E734BC-A644-E4D5-597D-67FB7117F430}"/>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390192D-3A94-FD6E-DBD2-3347ABF4AD9E}"/>
              </a:ext>
            </a:extLst>
          </p:cNvPr>
          <p:cNvSpPr/>
          <p:nvPr/>
        </p:nvSpPr>
        <p:spPr>
          <a:xfrm>
            <a:off x="1766455" y="4646202"/>
            <a:ext cx="3276600" cy="685800"/>
          </a:xfrm>
          <a:prstGeom prst="rect">
            <a:avLst/>
          </a:prstGeom>
          <a:solidFill>
            <a:schemeClr val="bg1">
              <a:lumMod val="9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Learning Task</a:t>
            </a:r>
          </a:p>
        </p:txBody>
      </p:sp>
      <p:pic>
        <p:nvPicPr>
          <p:cNvPr id="11" name="Picture 10">
            <a:extLst>
              <a:ext uri="{FF2B5EF4-FFF2-40B4-BE49-F238E27FC236}">
                <a16:creationId xmlns:a16="http://schemas.microsoft.com/office/drawing/2014/main" id="{16A71469-E760-C069-A0B4-6F8287FB0772}"/>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9525000" y="2508920"/>
            <a:ext cx="7832688" cy="76454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8010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rgbClr val="EBE7DD"/>
        </a:solidFill>
        <a:effectLst/>
      </p:bgPr>
    </p:bg>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59" name="TextBox 58">
            <a:extLst>
              <a:ext uri="{FF2B5EF4-FFF2-40B4-BE49-F238E27FC236}">
                <a16:creationId xmlns:a16="http://schemas.microsoft.com/office/drawing/2014/main" id="{61E9DC98-6D8B-251F-5826-460E5E0954FD}"/>
              </a:ext>
            </a:extLst>
          </p:cNvPr>
          <p:cNvSpPr txBox="1"/>
          <p:nvPr/>
        </p:nvSpPr>
        <p:spPr>
          <a:xfrm>
            <a:off x="306113" y="2633889"/>
            <a:ext cx="5659729" cy="523220"/>
          </a:xfrm>
          <a:prstGeom prst="rect">
            <a:avLst/>
          </a:prstGeom>
          <a:noFill/>
        </p:spPr>
        <p:txBody>
          <a:bodyPr wrap="square">
            <a:spAutoFit/>
          </a:bodyPr>
          <a:lstStyle/>
          <a:p>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Hyperparameters in </a:t>
            </a:r>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3" name="Freeform: Shape 2">
            <a:extLst>
              <a:ext uri="{FF2B5EF4-FFF2-40B4-BE49-F238E27FC236}">
                <a16:creationId xmlns:a16="http://schemas.microsoft.com/office/drawing/2014/main" id="{26E734BC-A644-E4D5-597D-67FB7117F430}"/>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390192D-3A94-FD6E-DBD2-3347ABF4AD9E}"/>
              </a:ext>
            </a:extLst>
          </p:cNvPr>
          <p:cNvSpPr/>
          <p:nvPr/>
        </p:nvSpPr>
        <p:spPr>
          <a:xfrm>
            <a:off x="1766455" y="4646202"/>
            <a:ext cx="3276600" cy="685800"/>
          </a:xfrm>
          <a:prstGeom prst="rect">
            <a:avLst/>
          </a:prstGeom>
          <a:solidFill>
            <a:schemeClr val="bg1">
              <a:lumMod val="9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Learning Task</a:t>
            </a:r>
          </a:p>
        </p:txBody>
      </p:sp>
      <p:pic>
        <p:nvPicPr>
          <p:cNvPr id="11" name="Picture 10">
            <a:extLst>
              <a:ext uri="{FF2B5EF4-FFF2-40B4-BE49-F238E27FC236}">
                <a16:creationId xmlns:a16="http://schemas.microsoft.com/office/drawing/2014/main" id="{16A71469-E760-C069-A0B4-6F8287FB0772}"/>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9902381" y="2508920"/>
            <a:ext cx="7077925" cy="764542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1FE8D0E2-2155-333A-B14B-4675878C87B9}"/>
              </a:ext>
            </a:extLst>
          </p:cNvPr>
          <p:cNvPicPr>
            <a:picLocks noChangeAspect="1"/>
          </p:cNvPicPr>
          <p:nvPr/>
        </p:nvPicPr>
        <p:blipFill>
          <a:blip r:embed="rId14"/>
          <a:stretch>
            <a:fillRect/>
          </a:stretch>
        </p:blipFill>
        <p:spPr>
          <a:xfrm>
            <a:off x="234428" y="8801858"/>
            <a:ext cx="8837887" cy="12547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0191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59" name="TextBox 58">
            <a:extLst>
              <a:ext uri="{FF2B5EF4-FFF2-40B4-BE49-F238E27FC236}">
                <a16:creationId xmlns:a16="http://schemas.microsoft.com/office/drawing/2014/main" id="{61E9DC98-6D8B-251F-5826-460E5E0954FD}"/>
              </a:ext>
            </a:extLst>
          </p:cNvPr>
          <p:cNvSpPr txBox="1"/>
          <p:nvPr/>
        </p:nvSpPr>
        <p:spPr>
          <a:xfrm>
            <a:off x="306113" y="2633889"/>
            <a:ext cx="5659729" cy="523220"/>
          </a:xfrm>
          <a:prstGeom prst="rect">
            <a:avLst/>
          </a:prstGeom>
          <a:noFill/>
        </p:spPr>
        <p:txBody>
          <a:bodyPr wrap="square">
            <a:spAutoFit/>
          </a:bodyPr>
          <a:lstStyle/>
          <a:p>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Hyperparameters in </a:t>
            </a:r>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3" name="Freeform: Shape 2">
            <a:extLst>
              <a:ext uri="{FF2B5EF4-FFF2-40B4-BE49-F238E27FC236}">
                <a16:creationId xmlns:a16="http://schemas.microsoft.com/office/drawing/2014/main" id="{26E734BC-A644-E4D5-597D-67FB7117F430}"/>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FB1358B-DA73-C29B-612A-D32BD61F943F}"/>
              </a:ext>
            </a:extLst>
          </p:cNvPr>
          <p:cNvSpPr/>
          <p:nvPr/>
        </p:nvSpPr>
        <p:spPr>
          <a:xfrm>
            <a:off x="7451604" y="3114131"/>
            <a:ext cx="3276600" cy="6858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Hyperparameters</a:t>
            </a:r>
          </a:p>
        </p:txBody>
      </p:sp>
      <p:sp>
        <p:nvSpPr>
          <p:cNvPr id="5" name="Rectangle 4">
            <a:extLst>
              <a:ext uri="{FF2B5EF4-FFF2-40B4-BE49-F238E27FC236}">
                <a16:creationId xmlns:a16="http://schemas.microsoft.com/office/drawing/2014/main" id="{4390192D-3A94-FD6E-DBD2-3347ABF4AD9E}"/>
              </a:ext>
            </a:extLst>
          </p:cNvPr>
          <p:cNvSpPr/>
          <p:nvPr/>
        </p:nvSpPr>
        <p:spPr>
          <a:xfrm>
            <a:off x="1766455" y="4646202"/>
            <a:ext cx="3276600" cy="6858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a:t>
            </a:r>
          </a:p>
        </p:txBody>
      </p:sp>
      <p:sp>
        <p:nvSpPr>
          <p:cNvPr id="6" name="Rectangle 5">
            <a:extLst>
              <a:ext uri="{FF2B5EF4-FFF2-40B4-BE49-F238E27FC236}">
                <a16:creationId xmlns:a16="http://schemas.microsoft.com/office/drawing/2014/main" id="{1CD61F5E-CC01-AAE3-7568-1F25C3E145D6}"/>
              </a:ext>
            </a:extLst>
          </p:cNvPr>
          <p:cNvSpPr/>
          <p:nvPr/>
        </p:nvSpPr>
        <p:spPr>
          <a:xfrm>
            <a:off x="5797435" y="4646202"/>
            <a:ext cx="3276600" cy="685800"/>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Booster</a:t>
            </a:r>
          </a:p>
        </p:txBody>
      </p:sp>
      <p:sp>
        <p:nvSpPr>
          <p:cNvPr id="7" name="Rectangle 6">
            <a:extLst>
              <a:ext uri="{FF2B5EF4-FFF2-40B4-BE49-F238E27FC236}">
                <a16:creationId xmlns:a16="http://schemas.microsoft.com/office/drawing/2014/main" id="{B46ECBF8-7F4A-F0F8-3A07-25929B9D28F9}"/>
              </a:ext>
            </a:extLst>
          </p:cNvPr>
          <p:cNvSpPr/>
          <p:nvPr/>
        </p:nvSpPr>
        <p:spPr>
          <a:xfrm>
            <a:off x="9532620" y="4646202"/>
            <a:ext cx="3276600" cy="685800"/>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Learning Task</a:t>
            </a:r>
          </a:p>
        </p:txBody>
      </p:sp>
      <p:sp>
        <p:nvSpPr>
          <p:cNvPr id="8" name="Rectangle 7">
            <a:extLst>
              <a:ext uri="{FF2B5EF4-FFF2-40B4-BE49-F238E27FC236}">
                <a16:creationId xmlns:a16="http://schemas.microsoft.com/office/drawing/2014/main" id="{43FAF0D6-E686-7D7B-9D53-EEDAC88B30CD}"/>
              </a:ext>
            </a:extLst>
          </p:cNvPr>
          <p:cNvSpPr/>
          <p:nvPr/>
        </p:nvSpPr>
        <p:spPr>
          <a:xfrm>
            <a:off x="13563600" y="4646202"/>
            <a:ext cx="3276600" cy="685800"/>
          </a:xfrm>
          <a:prstGeom prst="rect">
            <a:avLst/>
          </a:prstGeom>
          <a:solidFill>
            <a:schemeClr val="bg1">
              <a:lumMod val="9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Command Line</a:t>
            </a:r>
          </a:p>
        </p:txBody>
      </p:sp>
      <p:cxnSp>
        <p:nvCxnSpPr>
          <p:cNvPr id="10" name="Straight Arrow Connector 9">
            <a:extLst>
              <a:ext uri="{FF2B5EF4-FFF2-40B4-BE49-F238E27FC236}">
                <a16:creationId xmlns:a16="http://schemas.microsoft.com/office/drawing/2014/main" id="{43AF6719-802C-1679-C390-EE621CC8D4CA}"/>
              </a:ext>
            </a:extLst>
          </p:cNvPr>
          <p:cNvCxnSpPr>
            <a:stCxn id="4" idx="2"/>
          </p:cNvCxnSpPr>
          <p:nvPr/>
        </p:nvCxnSpPr>
        <p:spPr>
          <a:xfrm flipH="1">
            <a:off x="3557752" y="3799931"/>
            <a:ext cx="5532152" cy="846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87BB66E-D7BB-C250-93E6-1804F33B9905}"/>
              </a:ext>
            </a:extLst>
          </p:cNvPr>
          <p:cNvCxnSpPr>
            <a:stCxn id="4" idx="2"/>
            <a:endCxn id="6" idx="0"/>
          </p:cNvCxnSpPr>
          <p:nvPr/>
        </p:nvCxnSpPr>
        <p:spPr>
          <a:xfrm flipH="1">
            <a:off x="7435735" y="3799931"/>
            <a:ext cx="1654169" cy="846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4A8172B1-3129-5893-37D6-6E6222083543}"/>
              </a:ext>
            </a:extLst>
          </p:cNvPr>
          <p:cNvCxnSpPr>
            <a:stCxn id="4" idx="2"/>
            <a:endCxn id="7" idx="0"/>
          </p:cNvCxnSpPr>
          <p:nvPr/>
        </p:nvCxnSpPr>
        <p:spPr>
          <a:xfrm>
            <a:off x="9089904" y="3799931"/>
            <a:ext cx="2081016" cy="846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7170255-D850-ABB8-2603-2295B6605A71}"/>
              </a:ext>
            </a:extLst>
          </p:cNvPr>
          <p:cNvCxnSpPr>
            <a:stCxn id="4" idx="2"/>
            <a:endCxn id="8" idx="0"/>
          </p:cNvCxnSpPr>
          <p:nvPr/>
        </p:nvCxnSpPr>
        <p:spPr>
          <a:xfrm>
            <a:off x="9089904" y="3799931"/>
            <a:ext cx="6111996" cy="846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6866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59" name="TextBox 58">
            <a:extLst>
              <a:ext uri="{FF2B5EF4-FFF2-40B4-BE49-F238E27FC236}">
                <a16:creationId xmlns:a16="http://schemas.microsoft.com/office/drawing/2014/main" id="{61E9DC98-6D8B-251F-5826-460E5E0954FD}"/>
              </a:ext>
            </a:extLst>
          </p:cNvPr>
          <p:cNvSpPr txBox="1"/>
          <p:nvPr/>
        </p:nvSpPr>
        <p:spPr>
          <a:xfrm>
            <a:off x="306113" y="2633889"/>
            <a:ext cx="5659729" cy="523220"/>
          </a:xfrm>
          <a:prstGeom prst="rect">
            <a:avLst/>
          </a:prstGeom>
          <a:noFill/>
        </p:spPr>
        <p:txBody>
          <a:bodyPr wrap="square">
            <a:spAutoFit/>
          </a:bodyPr>
          <a:lstStyle/>
          <a:p>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Hyperparameters in </a:t>
            </a:r>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3" name="Freeform: Shape 2">
            <a:extLst>
              <a:ext uri="{FF2B5EF4-FFF2-40B4-BE49-F238E27FC236}">
                <a16:creationId xmlns:a16="http://schemas.microsoft.com/office/drawing/2014/main" id="{26E734BC-A644-E4D5-597D-67FB7117F430}"/>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390192D-3A94-FD6E-DBD2-3347ABF4AD9E}"/>
              </a:ext>
            </a:extLst>
          </p:cNvPr>
          <p:cNvSpPr/>
          <p:nvPr/>
        </p:nvSpPr>
        <p:spPr>
          <a:xfrm>
            <a:off x="1766455" y="4646202"/>
            <a:ext cx="3276600" cy="685800"/>
          </a:xfrm>
          <a:prstGeom prst="rect">
            <a:avLst/>
          </a:prstGeom>
          <a:solidFill>
            <a:schemeClr val="bg1">
              <a:lumMod val="9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Command Line</a:t>
            </a:r>
          </a:p>
        </p:txBody>
      </p:sp>
      <p:pic>
        <p:nvPicPr>
          <p:cNvPr id="11" name="Picture 10">
            <a:extLst>
              <a:ext uri="{FF2B5EF4-FFF2-40B4-BE49-F238E27FC236}">
                <a16:creationId xmlns:a16="http://schemas.microsoft.com/office/drawing/2014/main" id="{16A71469-E760-C069-A0B4-6F8287FB0772}"/>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9902381" y="3604220"/>
            <a:ext cx="7077925" cy="54548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2919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59" name="TextBox 58">
            <a:extLst>
              <a:ext uri="{FF2B5EF4-FFF2-40B4-BE49-F238E27FC236}">
                <a16:creationId xmlns:a16="http://schemas.microsoft.com/office/drawing/2014/main" id="{61E9DC98-6D8B-251F-5826-460E5E0954FD}"/>
              </a:ext>
            </a:extLst>
          </p:cNvPr>
          <p:cNvSpPr txBox="1"/>
          <p:nvPr/>
        </p:nvSpPr>
        <p:spPr>
          <a:xfrm>
            <a:off x="306113" y="2633889"/>
            <a:ext cx="5659729" cy="523220"/>
          </a:xfrm>
          <a:prstGeom prst="rect">
            <a:avLst/>
          </a:prstGeom>
          <a:noFill/>
        </p:spPr>
        <p:txBody>
          <a:bodyPr wrap="square">
            <a:spAutoFit/>
          </a:bodyPr>
          <a:lstStyle/>
          <a:p>
            <a:r>
              <a:rPr kumimoji="0" lang="en-CA" sz="2800" b="1" i="0" u="none" strike="noStrike" kern="0" cap="none" spc="0" normalizeH="0" baseline="0" noProof="0" dirty="0">
                <a:ln>
                  <a:noFill/>
                </a:ln>
                <a:solidFill>
                  <a:srgbClr val="1F497D"/>
                </a:solidFill>
                <a:effectLst/>
                <a:uLnTx/>
                <a:uFillTx/>
                <a:latin typeface="Aptos Black" panose="020B0004020202020204" pitchFamily="34" charset="0"/>
                <a:ea typeface="+mj-ea"/>
              </a:rPr>
              <a:t>Hyperparameters in </a:t>
            </a:r>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3" name="Freeform: Shape 2">
            <a:extLst>
              <a:ext uri="{FF2B5EF4-FFF2-40B4-BE49-F238E27FC236}">
                <a16:creationId xmlns:a16="http://schemas.microsoft.com/office/drawing/2014/main" id="{26E734BC-A644-E4D5-597D-67FB7117F430}"/>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77BA2F-7BCA-60E2-3575-AC61882CA06B}"/>
              </a:ext>
            </a:extLst>
          </p:cNvPr>
          <p:cNvPicPr>
            <a:picLocks noChangeAspect="1"/>
          </p:cNvPicPr>
          <p:nvPr/>
        </p:nvPicPr>
        <p:blipFill>
          <a:blip r:embed="rId13"/>
          <a:stretch>
            <a:fillRect/>
          </a:stretch>
        </p:blipFill>
        <p:spPr>
          <a:xfrm>
            <a:off x="897923" y="3740300"/>
            <a:ext cx="6716062" cy="540142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95404E0-5611-4E21-D909-DCEBC1FEDC70}"/>
              </a:ext>
            </a:extLst>
          </p:cNvPr>
          <p:cNvPicPr>
            <a:picLocks noChangeAspect="1"/>
          </p:cNvPicPr>
          <p:nvPr/>
        </p:nvPicPr>
        <p:blipFill>
          <a:blip r:embed="rId14"/>
          <a:stretch>
            <a:fillRect/>
          </a:stretch>
        </p:blipFill>
        <p:spPr>
          <a:xfrm>
            <a:off x="8393296" y="4610100"/>
            <a:ext cx="9183382" cy="2915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51092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65" name="TextBox 64">
            <a:extLst>
              <a:ext uri="{FF2B5EF4-FFF2-40B4-BE49-F238E27FC236}">
                <a16:creationId xmlns:a16="http://schemas.microsoft.com/office/drawing/2014/main" id="{4C3959B7-A125-4596-88AB-E1587BA38A98}"/>
              </a:ext>
            </a:extLst>
          </p:cNvPr>
          <p:cNvSpPr txBox="1"/>
          <p:nvPr/>
        </p:nvSpPr>
        <p:spPr>
          <a:xfrm>
            <a:off x="588647" y="3619500"/>
            <a:ext cx="13892233" cy="3170099"/>
          </a:xfrm>
          <a:prstGeom prst="rect">
            <a:avLst/>
          </a:prstGeom>
          <a:noFill/>
        </p:spPr>
        <p:txBody>
          <a:bodyPr wrap="square" rtlCol="0">
            <a:spAutoFit/>
          </a:bodyPr>
          <a:lstStyle/>
          <a:p>
            <a:pPr algn="just"/>
            <a:r>
              <a:rPr lang="en-US" sz="2800" dirty="0"/>
              <a:t>📓 </a:t>
            </a:r>
            <a:r>
              <a:rPr lang="en-US" sz="2800" b="1" dirty="0">
                <a:latin typeface="Aptos" panose="020B0004020202020204" pitchFamily="34" charset="0"/>
              </a:rPr>
              <a:t>6. Use </a:t>
            </a:r>
            <a:r>
              <a:rPr lang="en-US" sz="2800" b="1" dirty="0" err="1">
                <a:latin typeface="Aptos" panose="020B0004020202020204" pitchFamily="34" charset="0"/>
              </a:rPr>
              <a:t>Jupyter</a:t>
            </a:r>
            <a:r>
              <a:rPr lang="en-US" sz="2800" b="1" dirty="0">
                <a:latin typeface="Aptos" panose="020B0004020202020204" pitchFamily="34" charset="0"/>
              </a:rPr>
              <a:t> Notebook</a:t>
            </a:r>
          </a:p>
          <a:p>
            <a:pPr algn="just"/>
            <a:endParaRPr lang="en-US" sz="2800" b="1" dirty="0">
              <a:latin typeface="Aptos" panose="020B0004020202020204" pitchFamily="34" charset="0"/>
            </a:endParaRPr>
          </a:p>
          <a:p>
            <a:pPr marL="342900" lvl="3" indent="-342900" algn="just">
              <a:buFont typeface="Arial" panose="020B0604020202020204" pitchFamily="34" charset="0"/>
              <a:buChar char="•"/>
            </a:pPr>
            <a:r>
              <a:rPr lang="en-US" sz="2400" dirty="0">
                <a:latin typeface="Aptos" panose="020B0004020202020204" pitchFamily="34" charset="0"/>
              </a:rPr>
              <a:t>In the </a:t>
            </a:r>
            <a:r>
              <a:rPr lang="en-US" sz="2400" dirty="0" err="1">
                <a:latin typeface="Aptos" panose="020B0004020202020204" pitchFamily="34" charset="0"/>
              </a:rPr>
              <a:t>conda</a:t>
            </a:r>
            <a:r>
              <a:rPr lang="en-US" sz="2400" dirty="0">
                <a:latin typeface="Aptos" panose="020B0004020202020204" pitchFamily="34" charset="0"/>
              </a:rPr>
              <a:t> environment go to the project directory using:  cd “project directory”</a:t>
            </a:r>
          </a:p>
          <a:p>
            <a:pPr marL="342900" lvl="3" indent="-342900" algn="just">
              <a:buFont typeface="Arial" panose="020B0604020202020204" pitchFamily="34" charset="0"/>
              <a:buChar char="•"/>
            </a:pPr>
            <a:endParaRPr lang="en-US" sz="2400" dirty="0">
              <a:latin typeface="Aptos" panose="020B0004020202020204" pitchFamily="34" charset="0"/>
            </a:endParaRPr>
          </a:p>
          <a:p>
            <a:pPr marL="342900" lvl="3" indent="-342900" algn="just">
              <a:buFont typeface="Arial" panose="020B0604020202020204" pitchFamily="34" charset="0"/>
              <a:buChar char="•"/>
            </a:pPr>
            <a:r>
              <a:rPr lang="en-US" sz="2400" dirty="0">
                <a:latin typeface="Aptos" panose="020B0004020202020204" pitchFamily="34" charset="0"/>
              </a:rPr>
              <a:t>Type “</a:t>
            </a:r>
            <a:r>
              <a:rPr lang="en-US" sz="2400" dirty="0" err="1">
                <a:latin typeface="Aptos" panose="020B0004020202020204" pitchFamily="34" charset="0"/>
              </a:rPr>
              <a:t>jupyter</a:t>
            </a:r>
            <a:r>
              <a:rPr lang="en-US" sz="2400" dirty="0">
                <a:latin typeface="Aptos" panose="020B0004020202020204" pitchFamily="34" charset="0"/>
              </a:rPr>
              <a:t> lab”</a:t>
            </a:r>
          </a:p>
          <a:p>
            <a:pPr marL="342900" lvl="3" indent="-342900" algn="just">
              <a:buFont typeface="Arial" panose="020B0604020202020204" pitchFamily="34" charset="0"/>
              <a:buChar char="•"/>
            </a:pPr>
            <a:endParaRPr lang="en-US" sz="2400" dirty="0">
              <a:latin typeface="Aptos" panose="020B0004020202020204" pitchFamily="34" charset="0"/>
            </a:endParaRPr>
          </a:p>
          <a:p>
            <a:pPr marL="342900" lvl="3" indent="-342900" algn="just">
              <a:buFont typeface="Arial" panose="020B0604020202020204" pitchFamily="34" charset="0"/>
              <a:buChar char="•"/>
            </a:pPr>
            <a:r>
              <a:rPr lang="en-US" sz="2400" dirty="0">
                <a:latin typeface="Aptos" panose="020B0004020202020204" pitchFamily="34" charset="0"/>
              </a:rPr>
              <a:t>Open the  01_Data_Acquisition_and_Loading.ipynb notebook</a:t>
            </a:r>
          </a:p>
          <a:p>
            <a:pPr lvl="3" algn="just"/>
            <a:endParaRPr lang="en-US" sz="2400" dirty="0">
              <a:latin typeface="Aptos" panose="020B0004020202020204" pitchFamily="34" charset="0"/>
            </a:endParaRPr>
          </a:p>
        </p:txBody>
      </p:sp>
      <p:sp>
        <p:nvSpPr>
          <p:cNvPr id="66" name="TextBox 65">
            <a:extLst>
              <a:ext uri="{FF2B5EF4-FFF2-40B4-BE49-F238E27FC236}">
                <a16:creationId xmlns:a16="http://schemas.microsoft.com/office/drawing/2014/main" id="{21D16A4A-049C-EC8C-481D-872BCB8F7223}"/>
              </a:ext>
            </a:extLst>
          </p:cNvPr>
          <p:cNvSpPr txBox="1"/>
          <p:nvPr/>
        </p:nvSpPr>
        <p:spPr>
          <a:xfrm>
            <a:off x="152400" y="2440083"/>
            <a:ext cx="8077200" cy="523220"/>
          </a:xfrm>
          <a:prstGeom prst="rect">
            <a:avLst/>
          </a:prstGeom>
          <a:noFill/>
          <a:ln>
            <a:solidFill>
              <a:schemeClr val="tx1">
                <a:lumMod val="65000"/>
                <a:lumOff val="35000"/>
              </a:schemeClr>
            </a:solidFill>
          </a:ln>
        </p:spPr>
        <p:txBody>
          <a:bodyPr wrap="square" rtlCol="0">
            <a:spAutoFit/>
          </a:bodyPr>
          <a:lstStyle/>
          <a:p>
            <a:r>
              <a:rPr lang="en-US" sz="2800" b="1" dirty="0">
                <a:solidFill>
                  <a:schemeClr val="tx2"/>
                </a:solidFill>
                <a:latin typeface="Aptos Black" panose="020B0004020202020204" pitchFamily="34" charset="0"/>
                <a:ea typeface="+mj-ea"/>
              </a:rPr>
              <a:t>Downloading data from repository</a:t>
            </a:r>
            <a:endParaRPr lang="el-GR" sz="2800" b="1" dirty="0">
              <a:latin typeface="Aptos" panose="020B0004020202020204" pitchFamily="34" charset="0"/>
            </a:endParaRPr>
          </a:p>
        </p:txBody>
      </p:sp>
      <p:sp>
        <p:nvSpPr>
          <p:cNvPr id="2" name="TextBox 1">
            <a:extLst>
              <a:ext uri="{FF2B5EF4-FFF2-40B4-BE49-F238E27FC236}">
                <a16:creationId xmlns:a16="http://schemas.microsoft.com/office/drawing/2014/main" id="{926A94AD-0854-7F0F-6BFD-0C95EBDDF709}"/>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3" name="object 6">
            <a:extLst>
              <a:ext uri="{FF2B5EF4-FFF2-40B4-BE49-F238E27FC236}">
                <a16:creationId xmlns:a16="http://schemas.microsoft.com/office/drawing/2014/main" id="{B76336E2-21E3-DBEC-B8E9-F43C6953532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4" name="TextBox 3">
            <a:extLst>
              <a:ext uri="{FF2B5EF4-FFF2-40B4-BE49-F238E27FC236}">
                <a16:creationId xmlns:a16="http://schemas.microsoft.com/office/drawing/2014/main" id="{92D0DB11-A5D1-AC0E-F83C-7A7F38618490}"/>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5" name="TextBox 4">
            <a:extLst>
              <a:ext uri="{FF2B5EF4-FFF2-40B4-BE49-F238E27FC236}">
                <a16:creationId xmlns:a16="http://schemas.microsoft.com/office/drawing/2014/main" id="{54DF6592-14B5-E8E8-8295-8771CB92B383}"/>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7" name="TextBox 6">
            <a:extLst>
              <a:ext uri="{FF2B5EF4-FFF2-40B4-BE49-F238E27FC236}">
                <a16:creationId xmlns:a16="http://schemas.microsoft.com/office/drawing/2014/main" id="{6639E0B9-9103-05DB-2547-900E3EEA7CFA}"/>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8" name="Graphic 7" descr="Gears with solid fill">
            <a:extLst>
              <a:ext uri="{FF2B5EF4-FFF2-40B4-BE49-F238E27FC236}">
                <a16:creationId xmlns:a16="http://schemas.microsoft.com/office/drawing/2014/main" id="{E399F494-E288-BAD3-6221-50B26D9CF7F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9" name="Graphic 8" descr="Continuous Improvement with solid fill">
            <a:extLst>
              <a:ext uri="{FF2B5EF4-FFF2-40B4-BE49-F238E27FC236}">
                <a16:creationId xmlns:a16="http://schemas.microsoft.com/office/drawing/2014/main" id="{FD02CD9D-530F-8312-3AD8-2176FF93DF7D}"/>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10" name="Graphic 9" descr="Head with gears outline">
            <a:extLst>
              <a:ext uri="{FF2B5EF4-FFF2-40B4-BE49-F238E27FC236}">
                <a16:creationId xmlns:a16="http://schemas.microsoft.com/office/drawing/2014/main" id="{4B0EACAB-7C3B-CFFD-C341-0B7B0D556F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11" name="TextBox 10">
            <a:extLst>
              <a:ext uri="{FF2B5EF4-FFF2-40B4-BE49-F238E27FC236}">
                <a16:creationId xmlns:a16="http://schemas.microsoft.com/office/drawing/2014/main" id="{E4896492-6188-5F49-0650-44EF0BFE9FF9}"/>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12" name="Graphic 11" descr="Classroom with solid fill">
            <a:extLst>
              <a:ext uri="{FF2B5EF4-FFF2-40B4-BE49-F238E27FC236}">
                <a16:creationId xmlns:a16="http://schemas.microsoft.com/office/drawing/2014/main" id="{74EE9769-5189-6EAF-410C-1FCEC40B5AF4}"/>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13" name="TextBox 12">
            <a:extLst>
              <a:ext uri="{FF2B5EF4-FFF2-40B4-BE49-F238E27FC236}">
                <a16:creationId xmlns:a16="http://schemas.microsoft.com/office/drawing/2014/main" id="{5B8E25C1-D3E6-7850-3B1C-15904F157989}"/>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14" name="Graphic 13" descr="Gears with solid fill">
            <a:extLst>
              <a:ext uri="{FF2B5EF4-FFF2-40B4-BE49-F238E27FC236}">
                <a16:creationId xmlns:a16="http://schemas.microsoft.com/office/drawing/2014/main" id="{F22FB968-D3AB-75BE-01DF-5BB3730C51E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15" name="Arrow: Right 14">
            <a:extLst>
              <a:ext uri="{FF2B5EF4-FFF2-40B4-BE49-F238E27FC236}">
                <a16:creationId xmlns:a16="http://schemas.microsoft.com/office/drawing/2014/main" id="{E63BA941-1057-0E9E-8106-EAF9C7E42EBB}"/>
              </a:ext>
            </a:extLst>
          </p:cNvPr>
          <p:cNvSpPr/>
          <p:nvPr/>
        </p:nvSpPr>
        <p:spPr>
          <a:xfrm>
            <a:off x="4041657" y="7335870"/>
            <a:ext cx="9317983" cy="995775"/>
          </a:xfrm>
          <a:prstGeom prst="rightArrow">
            <a:avLst/>
          </a:prstGeom>
          <a:gradFill>
            <a:gsLst>
              <a:gs pos="0">
                <a:schemeClr val="accent2">
                  <a:lumMod val="60000"/>
                  <a:lumOff val="40000"/>
                </a:schemeClr>
              </a:gs>
              <a:gs pos="67000">
                <a:srgbClr val="EBE7DD">
                  <a:shade val="67500"/>
                  <a:satMod val="115000"/>
                </a:srgbClr>
              </a:gs>
              <a:gs pos="100000">
                <a:schemeClr val="accent3">
                  <a:lumMod val="40000"/>
                  <a:lumOff val="60000"/>
                </a:schemeClr>
              </a:gs>
            </a:gsLst>
            <a:lin ang="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8F7CD88-697E-3488-8203-EBCFA0FC5A0B}"/>
              </a:ext>
            </a:extLst>
          </p:cNvPr>
          <p:cNvCxnSpPr/>
          <p:nvPr/>
        </p:nvCxnSpPr>
        <p:spPr>
          <a:xfrm>
            <a:off x="9259106" y="7335870"/>
            <a:ext cx="0" cy="995775"/>
          </a:xfrm>
          <a:prstGeom prst="line">
            <a:avLst/>
          </a:prstGeom>
          <a:ln w="381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A0E4618-8D9F-65B3-CC3B-ADD282CADDED}"/>
              </a:ext>
            </a:extLst>
          </p:cNvPr>
          <p:cNvCxnSpPr/>
          <p:nvPr/>
        </p:nvCxnSpPr>
        <p:spPr>
          <a:xfrm>
            <a:off x="4056172" y="7335869"/>
            <a:ext cx="0" cy="995775"/>
          </a:xfrm>
          <a:prstGeom prst="line">
            <a:avLst/>
          </a:prstGeom>
          <a:ln w="381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BEB9BF9-EC9A-056B-0492-0BE48CB58A19}"/>
              </a:ext>
            </a:extLst>
          </p:cNvPr>
          <p:cNvCxnSpPr/>
          <p:nvPr/>
        </p:nvCxnSpPr>
        <p:spPr>
          <a:xfrm>
            <a:off x="11068771" y="7335868"/>
            <a:ext cx="0" cy="995775"/>
          </a:xfrm>
          <a:prstGeom prst="line">
            <a:avLst/>
          </a:prstGeom>
          <a:ln w="381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13533FE-B67E-5C80-87C5-D48C85E1B52D}"/>
              </a:ext>
            </a:extLst>
          </p:cNvPr>
          <p:cNvSpPr txBox="1"/>
          <p:nvPr/>
        </p:nvSpPr>
        <p:spPr>
          <a:xfrm>
            <a:off x="4439862" y="8164130"/>
            <a:ext cx="4435554" cy="369332"/>
          </a:xfrm>
          <a:prstGeom prst="rect">
            <a:avLst/>
          </a:prstGeom>
          <a:noFill/>
        </p:spPr>
        <p:txBody>
          <a:bodyPr wrap="square">
            <a:spAutoFit/>
          </a:bodyPr>
          <a:lstStyle/>
          <a:p>
            <a:pPr algn="ctr"/>
            <a:r>
              <a:rPr lang="en-CA" b="1" dirty="0">
                <a:solidFill>
                  <a:schemeClr val="tx2"/>
                </a:solidFill>
                <a:latin typeface="Aptos Black" panose="020B0004020202020204" pitchFamily="34" charset="0"/>
                <a:ea typeface="+mj-ea"/>
              </a:rPr>
              <a:t>2018 and 2022</a:t>
            </a:r>
            <a:endParaRPr lang="en-US" dirty="0"/>
          </a:p>
        </p:txBody>
      </p:sp>
      <p:sp>
        <p:nvSpPr>
          <p:cNvPr id="20" name="TextBox 19">
            <a:extLst>
              <a:ext uri="{FF2B5EF4-FFF2-40B4-BE49-F238E27FC236}">
                <a16:creationId xmlns:a16="http://schemas.microsoft.com/office/drawing/2014/main" id="{03C8A97D-312C-90DE-4B9B-E5B86244CE47}"/>
              </a:ext>
            </a:extLst>
          </p:cNvPr>
          <p:cNvSpPr txBox="1"/>
          <p:nvPr/>
        </p:nvSpPr>
        <p:spPr>
          <a:xfrm>
            <a:off x="8948398" y="8183815"/>
            <a:ext cx="2499032" cy="369332"/>
          </a:xfrm>
          <a:prstGeom prst="rect">
            <a:avLst/>
          </a:prstGeom>
          <a:noFill/>
        </p:spPr>
        <p:txBody>
          <a:bodyPr wrap="square">
            <a:spAutoFit/>
          </a:bodyPr>
          <a:lstStyle/>
          <a:p>
            <a:pPr algn="ctr"/>
            <a:r>
              <a:rPr lang="en-CA" b="1" dirty="0">
                <a:solidFill>
                  <a:schemeClr val="tx2"/>
                </a:solidFill>
                <a:latin typeface="Aptos Black" panose="020B0004020202020204" pitchFamily="34" charset="0"/>
                <a:ea typeface="+mj-ea"/>
              </a:rPr>
              <a:t>2023</a:t>
            </a:r>
            <a:endParaRPr lang="en-US" dirty="0"/>
          </a:p>
        </p:txBody>
      </p:sp>
      <p:sp>
        <p:nvSpPr>
          <p:cNvPr id="21" name="TextBox 20">
            <a:extLst>
              <a:ext uri="{FF2B5EF4-FFF2-40B4-BE49-F238E27FC236}">
                <a16:creationId xmlns:a16="http://schemas.microsoft.com/office/drawing/2014/main" id="{01CE2AF8-D86C-2FEB-A6B7-37BD48111B32}"/>
              </a:ext>
            </a:extLst>
          </p:cNvPr>
          <p:cNvSpPr txBox="1"/>
          <p:nvPr/>
        </p:nvSpPr>
        <p:spPr>
          <a:xfrm>
            <a:off x="4526729" y="7661201"/>
            <a:ext cx="4435554" cy="369332"/>
          </a:xfrm>
          <a:prstGeom prst="rect">
            <a:avLst/>
          </a:prstGeom>
          <a:noFill/>
        </p:spPr>
        <p:txBody>
          <a:bodyPr wrap="square">
            <a:spAutoFit/>
          </a:bodyPr>
          <a:lstStyle/>
          <a:p>
            <a:pPr algn="ctr"/>
            <a:r>
              <a:rPr lang="en-CA" b="1" dirty="0">
                <a:solidFill>
                  <a:schemeClr val="tx2"/>
                </a:solidFill>
                <a:latin typeface="Aptos Black" panose="020B0004020202020204" pitchFamily="34" charset="0"/>
                <a:ea typeface="+mj-ea"/>
              </a:rPr>
              <a:t>Train</a:t>
            </a:r>
            <a:endParaRPr lang="en-US" dirty="0"/>
          </a:p>
        </p:txBody>
      </p:sp>
      <p:sp>
        <p:nvSpPr>
          <p:cNvPr id="22" name="TextBox 21">
            <a:extLst>
              <a:ext uri="{FF2B5EF4-FFF2-40B4-BE49-F238E27FC236}">
                <a16:creationId xmlns:a16="http://schemas.microsoft.com/office/drawing/2014/main" id="{EE846EF1-9FD7-123D-A46C-B0DF92E4709B}"/>
              </a:ext>
            </a:extLst>
          </p:cNvPr>
          <p:cNvSpPr txBox="1"/>
          <p:nvPr/>
        </p:nvSpPr>
        <p:spPr>
          <a:xfrm>
            <a:off x="7980137" y="7622607"/>
            <a:ext cx="4435554" cy="369332"/>
          </a:xfrm>
          <a:prstGeom prst="rect">
            <a:avLst/>
          </a:prstGeom>
          <a:noFill/>
        </p:spPr>
        <p:txBody>
          <a:bodyPr wrap="square">
            <a:spAutoFit/>
          </a:bodyPr>
          <a:lstStyle/>
          <a:p>
            <a:pPr algn="ctr"/>
            <a:r>
              <a:rPr lang="en-CA" b="1" dirty="0">
                <a:solidFill>
                  <a:schemeClr val="tx2"/>
                </a:solidFill>
                <a:latin typeface="Aptos Black" panose="020B0004020202020204" pitchFamily="34" charset="0"/>
                <a:ea typeface="+mj-ea"/>
              </a:rPr>
              <a:t>Validation</a:t>
            </a:r>
            <a:endParaRPr lang="en-US" dirty="0"/>
          </a:p>
        </p:txBody>
      </p:sp>
      <p:cxnSp>
        <p:nvCxnSpPr>
          <p:cNvPr id="33" name="Straight Connector 32">
            <a:extLst>
              <a:ext uri="{FF2B5EF4-FFF2-40B4-BE49-F238E27FC236}">
                <a16:creationId xmlns:a16="http://schemas.microsoft.com/office/drawing/2014/main" id="{E41F6860-5B7C-88F2-D6FA-FD833C57FDFC}"/>
              </a:ext>
            </a:extLst>
          </p:cNvPr>
          <p:cNvCxnSpPr/>
          <p:nvPr/>
        </p:nvCxnSpPr>
        <p:spPr>
          <a:xfrm>
            <a:off x="12423405" y="7335868"/>
            <a:ext cx="0" cy="995775"/>
          </a:xfrm>
          <a:prstGeom prst="line">
            <a:avLst/>
          </a:prstGeom>
          <a:ln w="381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89F5F0BE-D059-92BF-E721-985B0CE4C4A0}"/>
              </a:ext>
            </a:extLst>
          </p:cNvPr>
          <p:cNvSpPr txBox="1"/>
          <p:nvPr/>
        </p:nvSpPr>
        <p:spPr>
          <a:xfrm>
            <a:off x="9544510" y="7636548"/>
            <a:ext cx="4435554" cy="369332"/>
          </a:xfrm>
          <a:prstGeom prst="rect">
            <a:avLst/>
          </a:prstGeom>
          <a:noFill/>
        </p:spPr>
        <p:txBody>
          <a:bodyPr wrap="square">
            <a:spAutoFit/>
          </a:bodyPr>
          <a:lstStyle/>
          <a:p>
            <a:pPr algn="ctr"/>
            <a:r>
              <a:rPr lang="en-CA" b="1" dirty="0">
                <a:solidFill>
                  <a:schemeClr val="tx2"/>
                </a:solidFill>
                <a:latin typeface="Aptos Black" panose="020B0004020202020204" pitchFamily="34" charset="0"/>
                <a:ea typeface="+mj-ea"/>
              </a:rPr>
              <a:t>Test</a:t>
            </a:r>
            <a:endParaRPr lang="en-US" dirty="0"/>
          </a:p>
        </p:txBody>
      </p:sp>
      <p:sp>
        <p:nvSpPr>
          <p:cNvPr id="35" name="TextBox 34">
            <a:extLst>
              <a:ext uri="{FF2B5EF4-FFF2-40B4-BE49-F238E27FC236}">
                <a16:creationId xmlns:a16="http://schemas.microsoft.com/office/drawing/2014/main" id="{5147DCE3-B312-2ECE-488B-3D8033E128CF}"/>
              </a:ext>
            </a:extLst>
          </p:cNvPr>
          <p:cNvSpPr txBox="1"/>
          <p:nvPr/>
        </p:nvSpPr>
        <p:spPr>
          <a:xfrm>
            <a:off x="10465670" y="8155165"/>
            <a:ext cx="2499032" cy="369332"/>
          </a:xfrm>
          <a:prstGeom prst="rect">
            <a:avLst/>
          </a:prstGeom>
          <a:noFill/>
        </p:spPr>
        <p:txBody>
          <a:bodyPr wrap="square">
            <a:spAutoFit/>
          </a:bodyPr>
          <a:lstStyle/>
          <a:p>
            <a:pPr algn="ctr"/>
            <a:r>
              <a:rPr lang="en-CA" b="1" dirty="0">
                <a:solidFill>
                  <a:schemeClr val="tx2"/>
                </a:solidFill>
                <a:latin typeface="Aptos Black" panose="020B0004020202020204" pitchFamily="34" charset="0"/>
                <a:ea typeface="+mj-ea"/>
              </a:rPr>
              <a:t>2024</a:t>
            </a:r>
            <a:endParaRPr lang="en-US" dirty="0"/>
          </a:p>
        </p:txBody>
      </p:sp>
      <p:sp>
        <p:nvSpPr>
          <p:cNvPr id="6" name="Freeform: Shape 5">
            <a:extLst>
              <a:ext uri="{FF2B5EF4-FFF2-40B4-BE49-F238E27FC236}">
                <a16:creationId xmlns:a16="http://schemas.microsoft.com/office/drawing/2014/main" id="{F18D2F7F-87D0-761B-7626-3A27445DA267}"/>
              </a:ext>
            </a:extLst>
          </p:cNvPr>
          <p:cNvSpPr/>
          <p:nvPr/>
        </p:nvSpPr>
        <p:spPr>
          <a:xfrm>
            <a:off x="8686800" y="1838850"/>
            <a:ext cx="2133600" cy="457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910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EBE7DD"/>
        </a:solidFill>
        <a:effectLst/>
      </p:bgPr>
    </p:bg>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37" name="TextBox 36">
            <a:extLst>
              <a:ext uri="{FF2B5EF4-FFF2-40B4-BE49-F238E27FC236}">
                <a16:creationId xmlns:a16="http://schemas.microsoft.com/office/drawing/2014/main" id="{8A4C9FED-695A-C360-C2AA-3FDF1C9A9FB6}"/>
              </a:ext>
            </a:extLst>
          </p:cNvPr>
          <p:cNvSpPr txBox="1"/>
          <p:nvPr/>
        </p:nvSpPr>
        <p:spPr>
          <a:xfrm>
            <a:off x="509568" y="5358338"/>
            <a:ext cx="6881832" cy="3108543"/>
          </a:xfrm>
          <a:prstGeom prst="rect">
            <a:avLst/>
          </a:prstGeom>
          <a:noFill/>
          <a:ln>
            <a:solidFill>
              <a:schemeClr val="tx2"/>
            </a:solidFill>
          </a:ln>
        </p:spPr>
        <p:txBody>
          <a:bodyPr wrap="square">
            <a:spAutoFit/>
          </a:bodyPr>
          <a:lstStyle/>
          <a:p>
            <a:pPr algn="l"/>
            <a:r>
              <a:rPr lang="en-CA" sz="2800" b="1" dirty="0">
                <a:solidFill>
                  <a:schemeClr val="tx2"/>
                </a:solidFill>
                <a:latin typeface="Aptos Black" panose="020B0004020202020204" pitchFamily="34" charset="0"/>
                <a:ea typeface="+mj-ea"/>
              </a:rPr>
              <a:t>Model</a:t>
            </a:r>
          </a:p>
          <a:p>
            <a:pPr algn="l"/>
            <a:endParaRPr lang="en-CA" sz="2800" b="1" dirty="0">
              <a:solidFill>
                <a:schemeClr val="tx2"/>
              </a:solidFill>
              <a:latin typeface="Aptos Black" panose="020B0004020202020204" pitchFamily="34" charset="0"/>
              <a:ea typeface="+mj-ea"/>
            </a:endParaRPr>
          </a:p>
          <a:p>
            <a:pPr algn="l"/>
            <a:endParaRPr lang="en-CA" sz="2800" b="1" dirty="0">
              <a:solidFill>
                <a:schemeClr val="tx2"/>
              </a:solidFill>
              <a:latin typeface="Aptos Black" panose="020B0004020202020204" pitchFamily="34" charset="0"/>
              <a:ea typeface="+mj-ea"/>
            </a:endParaRPr>
          </a:p>
          <a:p>
            <a:pPr algn="l"/>
            <a:endParaRPr lang="en-CA" sz="2800" b="1" dirty="0">
              <a:solidFill>
                <a:schemeClr val="tx2"/>
              </a:solidFill>
              <a:latin typeface="Aptos Black" panose="020B0004020202020204" pitchFamily="34" charset="0"/>
              <a:ea typeface="+mj-ea"/>
            </a:endParaRPr>
          </a:p>
          <a:p>
            <a:pPr algn="l"/>
            <a:endParaRPr lang="en-CA" sz="2800" b="1" dirty="0">
              <a:solidFill>
                <a:schemeClr val="tx2"/>
              </a:solidFill>
              <a:latin typeface="Aptos Black" panose="020B0004020202020204" pitchFamily="34" charset="0"/>
              <a:ea typeface="+mj-ea"/>
            </a:endParaRPr>
          </a:p>
          <a:p>
            <a:pPr algn="l"/>
            <a:endParaRPr lang="en-CA" sz="2800" b="1" dirty="0">
              <a:solidFill>
                <a:schemeClr val="tx2"/>
              </a:solidFill>
              <a:latin typeface="Aptos Black" panose="020B0004020202020204" pitchFamily="34" charset="0"/>
              <a:ea typeface="+mj-ea"/>
            </a:endParaRPr>
          </a:p>
          <a:p>
            <a:pPr algn="l"/>
            <a:endParaRPr lang="en-US" sz="2800" dirty="0"/>
          </a:p>
        </p:txBody>
      </p:sp>
      <p:grpSp>
        <p:nvGrpSpPr>
          <p:cNvPr id="38" name="Group 37">
            <a:extLst>
              <a:ext uri="{FF2B5EF4-FFF2-40B4-BE49-F238E27FC236}">
                <a16:creationId xmlns:a16="http://schemas.microsoft.com/office/drawing/2014/main" id="{22B66C5A-2A12-9BFC-E9AF-71A5912F95AD}"/>
              </a:ext>
            </a:extLst>
          </p:cNvPr>
          <p:cNvGrpSpPr/>
          <p:nvPr/>
        </p:nvGrpSpPr>
        <p:grpSpPr>
          <a:xfrm>
            <a:off x="1490391" y="5661630"/>
            <a:ext cx="1981200" cy="1981200"/>
            <a:chOff x="10591800" y="1873746"/>
            <a:chExt cx="1981200" cy="1981200"/>
          </a:xfrm>
        </p:grpSpPr>
        <p:pic>
          <p:nvPicPr>
            <p:cNvPr id="39" name="Graphic 38" descr="Deciduous tree with solid fill">
              <a:extLst>
                <a:ext uri="{FF2B5EF4-FFF2-40B4-BE49-F238E27FC236}">
                  <a16:creationId xmlns:a16="http://schemas.microsoft.com/office/drawing/2014/main" id="{56F23654-0BA7-2F97-EB55-FCED7D0805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91800" y="1873746"/>
              <a:ext cx="1371600" cy="1371600"/>
            </a:xfrm>
            <a:prstGeom prst="rect">
              <a:avLst/>
            </a:prstGeom>
          </p:spPr>
        </p:pic>
        <p:pic>
          <p:nvPicPr>
            <p:cNvPr id="40" name="Graphic 39" descr="Deciduous tree with solid fill">
              <a:extLst>
                <a:ext uri="{FF2B5EF4-FFF2-40B4-BE49-F238E27FC236}">
                  <a16:creationId xmlns:a16="http://schemas.microsoft.com/office/drawing/2014/main" id="{3069D2AA-0D3E-6DC9-9FFD-D4DA10A583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44200" y="2026146"/>
              <a:ext cx="1371600" cy="1371600"/>
            </a:xfrm>
            <a:prstGeom prst="rect">
              <a:avLst/>
            </a:prstGeom>
          </p:spPr>
        </p:pic>
        <p:pic>
          <p:nvPicPr>
            <p:cNvPr id="41" name="Graphic 40" descr="Deciduous tree with solid fill">
              <a:extLst>
                <a:ext uri="{FF2B5EF4-FFF2-40B4-BE49-F238E27FC236}">
                  <a16:creationId xmlns:a16="http://schemas.microsoft.com/office/drawing/2014/main" id="{FB74F260-0BB7-0D69-FB74-B4493CDCD1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96600" y="2178546"/>
              <a:ext cx="1371600" cy="1371600"/>
            </a:xfrm>
            <a:prstGeom prst="rect">
              <a:avLst/>
            </a:prstGeom>
          </p:spPr>
        </p:pic>
        <p:pic>
          <p:nvPicPr>
            <p:cNvPr id="42" name="Graphic 41" descr="Deciduous tree with solid fill">
              <a:extLst>
                <a:ext uri="{FF2B5EF4-FFF2-40B4-BE49-F238E27FC236}">
                  <a16:creationId xmlns:a16="http://schemas.microsoft.com/office/drawing/2014/main" id="{F6C2A86F-AD9D-D136-8872-D42A23330E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49000" y="2330946"/>
              <a:ext cx="1371600" cy="1371600"/>
            </a:xfrm>
            <a:prstGeom prst="rect">
              <a:avLst/>
            </a:prstGeom>
          </p:spPr>
        </p:pic>
        <p:pic>
          <p:nvPicPr>
            <p:cNvPr id="43" name="Graphic 42" descr="Deciduous tree with solid fill">
              <a:extLst>
                <a:ext uri="{FF2B5EF4-FFF2-40B4-BE49-F238E27FC236}">
                  <a16:creationId xmlns:a16="http://schemas.microsoft.com/office/drawing/2014/main" id="{08CF9694-5084-7093-CB1B-027BEBFEAB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01400" y="2483346"/>
              <a:ext cx="1371600" cy="1371600"/>
            </a:xfrm>
            <a:prstGeom prst="rect">
              <a:avLst/>
            </a:prstGeom>
          </p:spPr>
        </p:pic>
      </p:grpSp>
      <p:sp>
        <p:nvSpPr>
          <p:cNvPr id="44" name="TextBox 43">
            <a:extLst>
              <a:ext uri="{FF2B5EF4-FFF2-40B4-BE49-F238E27FC236}">
                <a16:creationId xmlns:a16="http://schemas.microsoft.com/office/drawing/2014/main" id="{66B53F59-1468-9548-C1A1-1531805B32B7}"/>
              </a:ext>
            </a:extLst>
          </p:cNvPr>
          <p:cNvSpPr txBox="1"/>
          <p:nvPr/>
        </p:nvSpPr>
        <p:spPr>
          <a:xfrm>
            <a:off x="1136061" y="7846385"/>
            <a:ext cx="2825794" cy="461665"/>
          </a:xfrm>
          <a:prstGeom prst="rect">
            <a:avLst/>
          </a:prstGeom>
          <a:noFill/>
        </p:spPr>
        <p:txBody>
          <a:bodyPr wrap="square">
            <a:spAutoFit/>
          </a:bodyPr>
          <a:lstStyle/>
          <a:p>
            <a:r>
              <a:rPr lang="en-CA" sz="2400" b="1" dirty="0">
                <a:solidFill>
                  <a:schemeClr val="tx2"/>
                </a:solidFill>
                <a:latin typeface="Aptos Black" panose="020B0004020202020204" pitchFamily="34" charset="0"/>
                <a:ea typeface="+mj-ea"/>
              </a:rPr>
              <a:t>Decision Forest</a:t>
            </a:r>
            <a:endParaRPr lang="en-US" sz="2400" dirty="0"/>
          </a:p>
        </p:txBody>
      </p:sp>
      <p:pic>
        <p:nvPicPr>
          <p:cNvPr id="45" name="Graphic 44" descr="Left Brain with solid fill">
            <a:extLst>
              <a:ext uri="{FF2B5EF4-FFF2-40B4-BE49-F238E27FC236}">
                <a16:creationId xmlns:a16="http://schemas.microsoft.com/office/drawing/2014/main" id="{289C9E27-092B-C82E-0EDA-3CA14F209A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2989" y="5621222"/>
            <a:ext cx="1966503" cy="1966503"/>
          </a:xfrm>
          <a:prstGeom prst="rect">
            <a:avLst/>
          </a:prstGeom>
        </p:spPr>
      </p:pic>
      <p:sp>
        <p:nvSpPr>
          <p:cNvPr id="47" name="TextBox 46">
            <a:extLst>
              <a:ext uri="{FF2B5EF4-FFF2-40B4-BE49-F238E27FC236}">
                <a16:creationId xmlns:a16="http://schemas.microsoft.com/office/drawing/2014/main" id="{03F5DCA2-CE9F-F691-83EC-613A5B8ADB23}"/>
              </a:ext>
            </a:extLst>
          </p:cNvPr>
          <p:cNvSpPr txBox="1"/>
          <p:nvPr/>
        </p:nvSpPr>
        <p:spPr>
          <a:xfrm>
            <a:off x="4687199" y="7792078"/>
            <a:ext cx="2825794" cy="461665"/>
          </a:xfrm>
          <a:prstGeom prst="rect">
            <a:avLst/>
          </a:prstGeom>
          <a:noFill/>
        </p:spPr>
        <p:txBody>
          <a:bodyPr wrap="square">
            <a:spAutoFit/>
          </a:bodyPr>
          <a:lstStyle/>
          <a:p>
            <a:r>
              <a:rPr lang="en-CA" sz="2400" b="1" dirty="0">
                <a:solidFill>
                  <a:schemeClr val="tx2"/>
                </a:solidFill>
                <a:latin typeface="Aptos Black" panose="020B0004020202020204" pitchFamily="34" charset="0"/>
                <a:ea typeface="+mj-ea"/>
              </a:rPr>
              <a:t>Neural Network</a:t>
            </a:r>
            <a:endParaRPr lang="en-US" sz="2400" dirty="0"/>
          </a:p>
        </p:txBody>
      </p:sp>
      <p:pic>
        <p:nvPicPr>
          <p:cNvPr id="48" name="Graphic 47" descr="Server outline">
            <a:extLst>
              <a:ext uri="{FF2B5EF4-FFF2-40B4-BE49-F238E27FC236}">
                <a16:creationId xmlns:a16="http://schemas.microsoft.com/office/drawing/2014/main" id="{51CF4442-4677-57B6-A392-6F3C5F5FA8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61991" y="2980681"/>
            <a:ext cx="1676400" cy="1676400"/>
          </a:xfrm>
          <a:prstGeom prst="rect">
            <a:avLst/>
          </a:prstGeom>
        </p:spPr>
      </p:pic>
      <p:sp>
        <p:nvSpPr>
          <p:cNvPr id="49" name="TextBox 48">
            <a:extLst>
              <a:ext uri="{FF2B5EF4-FFF2-40B4-BE49-F238E27FC236}">
                <a16:creationId xmlns:a16="http://schemas.microsoft.com/office/drawing/2014/main" id="{A892348D-A326-9CDE-F2CE-02106683FA16}"/>
              </a:ext>
            </a:extLst>
          </p:cNvPr>
          <p:cNvSpPr txBox="1"/>
          <p:nvPr/>
        </p:nvSpPr>
        <p:spPr>
          <a:xfrm>
            <a:off x="1974261" y="2532371"/>
            <a:ext cx="3451860" cy="523220"/>
          </a:xfrm>
          <a:prstGeom prst="rect">
            <a:avLst/>
          </a:prstGeom>
          <a:noFill/>
        </p:spPr>
        <p:txBody>
          <a:bodyPr wrap="square">
            <a:spAutoFit/>
          </a:bodyPr>
          <a:lstStyle/>
          <a:p>
            <a:pPr algn="ctr"/>
            <a:r>
              <a:rPr lang="en-CA" sz="2800" b="1" dirty="0">
                <a:solidFill>
                  <a:schemeClr val="tx2"/>
                </a:solidFill>
                <a:latin typeface="Aptos Black" panose="020B0004020202020204" pitchFamily="34" charset="0"/>
                <a:ea typeface="+mj-ea"/>
              </a:rPr>
              <a:t>Data</a:t>
            </a:r>
            <a:endParaRPr lang="en-US" sz="2800" dirty="0"/>
          </a:p>
        </p:txBody>
      </p:sp>
      <p:cxnSp>
        <p:nvCxnSpPr>
          <p:cNvPr id="50" name="Straight Arrow Connector 49">
            <a:extLst>
              <a:ext uri="{FF2B5EF4-FFF2-40B4-BE49-F238E27FC236}">
                <a16:creationId xmlns:a16="http://schemas.microsoft.com/office/drawing/2014/main" id="{6498085D-599B-7D8E-A6B7-4168FD220F26}"/>
              </a:ext>
            </a:extLst>
          </p:cNvPr>
          <p:cNvCxnSpPr>
            <a:cxnSpLocks/>
          </p:cNvCxnSpPr>
          <p:nvPr/>
        </p:nvCxnSpPr>
        <p:spPr>
          <a:xfrm>
            <a:off x="3700191" y="4596895"/>
            <a:ext cx="0" cy="640547"/>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51" name="Graphic 50" descr="Satellite with solid fill">
            <a:extLst>
              <a:ext uri="{FF2B5EF4-FFF2-40B4-BE49-F238E27FC236}">
                <a16:creationId xmlns:a16="http://schemas.microsoft.com/office/drawing/2014/main" id="{A383E599-6CB4-8FEE-BEFA-D2291E014E6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974261" y="2687234"/>
            <a:ext cx="914400" cy="914400"/>
          </a:xfrm>
          <a:prstGeom prst="rect">
            <a:avLst/>
          </a:prstGeom>
        </p:spPr>
      </p:pic>
      <p:pic>
        <p:nvPicPr>
          <p:cNvPr id="52" name="Graphic 51" descr="Route (Two Pins With A Path) with solid fill">
            <a:extLst>
              <a:ext uri="{FF2B5EF4-FFF2-40B4-BE49-F238E27FC236}">
                <a16:creationId xmlns:a16="http://schemas.microsoft.com/office/drawing/2014/main" id="{D6ABE780-0FFA-6BDB-CD8E-A05E88CAF513}"/>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436506" y="3754034"/>
            <a:ext cx="914400" cy="914400"/>
          </a:xfrm>
          <a:prstGeom prst="rect">
            <a:avLst/>
          </a:prstGeom>
        </p:spPr>
      </p:pic>
      <p:pic>
        <p:nvPicPr>
          <p:cNvPr id="53" name="Graphic 52" descr="Topography Map outline">
            <a:extLst>
              <a:ext uri="{FF2B5EF4-FFF2-40B4-BE49-F238E27FC236}">
                <a16:creationId xmlns:a16="http://schemas.microsoft.com/office/drawing/2014/main" id="{F5E263CE-18D2-2EE7-E8B8-49BAEDC683DA}"/>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4820876" y="2686745"/>
            <a:ext cx="914400" cy="914400"/>
          </a:xfrm>
          <a:prstGeom prst="rect">
            <a:avLst/>
          </a:prstGeom>
        </p:spPr>
      </p:pic>
      <p:pic>
        <p:nvPicPr>
          <p:cNvPr id="54" name="Graphic 53" descr="Network outline">
            <a:extLst>
              <a:ext uri="{FF2B5EF4-FFF2-40B4-BE49-F238E27FC236}">
                <a16:creationId xmlns:a16="http://schemas.microsoft.com/office/drawing/2014/main" id="{FE54D75E-A60A-9768-98B5-9C544B02DAC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4516076" y="3861839"/>
            <a:ext cx="914400" cy="914400"/>
          </a:xfrm>
          <a:prstGeom prst="rect">
            <a:avLst/>
          </a:prstGeom>
        </p:spPr>
      </p:pic>
      <p:cxnSp>
        <p:nvCxnSpPr>
          <p:cNvPr id="55" name="Straight Arrow Connector 54">
            <a:extLst>
              <a:ext uri="{FF2B5EF4-FFF2-40B4-BE49-F238E27FC236}">
                <a16:creationId xmlns:a16="http://schemas.microsoft.com/office/drawing/2014/main" id="{52CCA605-F71C-94F4-5299-A88DCF2893ED}"/>
              </a:ext>
            </a:extLst>
          </p:cNvPr>
          <p:cNvCxnSpPr>
            <a:cxnSpLocks/>
          </p:cNvCxnSpPr>
          <p:nvPr/>
        </p:nvCxnSpPr>
        <p:spPr>
          <a:xfrm>
            <a:off x="3733800" y="8572500"/>
            <a:ext cx="0" cy="68580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F2AF227-371D-8D72-7746-2D5891BB97F3}"/>
              </a:ext>
            </a:extLst>
          </p:cNvPr>
          <p:cNvSpPr txBox="1"/>
          <p:nvPr/>
        </p:nvSpPr>
        <p:spPr>
          <a:xfrm>
            <a:off x="2276775" y="9388537"/>
            <a:ext cx="2825794" cy="461665"/>
          </a:xfrm>
          <a:prstGeom prst="rect">
            <a:avLst/>
          </a:prstGeom>
          <a:noFill/>
        </p:spPr>
        <p:txBody>
          <a:bodyPr wrap="square">
            <a:spAutoFit/>
          </a:bodyPr>
          <a:lstStyle/>
          <a:p>
            <a:pPr algn="ctr"/>
            <a:r>
              <a:rPr lang="en-CA" sz="2400" b="1" dirty="0">
                <a:solidFill>
                  <a:schemeClr val="tx2"/>
                </a:solidFill>
                <a:latin typeface="Aptos Black" panose="020B0004020202020204" pitchFamily="34" charset="0"/>
                <a:ea typeface="+mj-ea"/>
              </a:rPr>
              <a:t>Risk Map</a:t>
            </a:r>
            <a:endParaRPr lang="en-US" sz="2400" dirty="0"/>
          </a:p>
        </p:txBody>
      </p:sp>
      <p:pic>
        <p:nvPicPr>
          <p:cNvPr id="57" name="Graphic 56" descr="Treasure Map outline">
            <a:extLst>
              <a:ext uri="{FF2B5EF4-FFF2-40B4-BE49-F238E27FC236}">
                <a16:creationId xmlns:a16="http://schemas.microsoft.com/office/drawing/2014/main" id="{02E26097-18C6-A539-9F06-F8EDB507B930}"/>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4423938" y="9070318"/>
            <a:ext cx="1098101" cy="1098101"/>
          </a:xfrm>
          <a:prstGeom prst="rect">
            <a:avLst/>
          </a:prstGeom>
        </p:spPr>
      </p:pic>
      <p:sp>
        <p:nvSpPr>
          <p:cNvPr id="58" name="TextBox 57">
            <a:extLst>
              <a:ext uri="{FF2B5EF4-FFF2-40B4-BE49-F238E27FC236}">
                <a16:creationId xmlns:a16="http://schemas.microsoft.com/office/drawing/2014/main" id="{A617A457-9228-0EB6-DBB1-3DD52DA95030}"/>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59" name="object 6">
            <a:extLst>
              <a:ext uri="{FF2B5EF4-FFF2-40B4-BE49-F238E27FC236}">
                <a16:creationId xmlns:a16="http://schemas.microsoft.com/office/drawing/2014/main" id="{8221AA57-46F7-FF4B-B3F5-EAC5AFFD3766}"/>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0" name="TextBox 59">
            <a:extLst>
              <a:ext uri="{FF2B5EF4-FFF2-40B4-BE49-F238E27FC236}">
                <a16:creationId xmlns:a16="http://schemas.microsoft.com/office/drawing/2014/main" id="{81771AD6-A371-07C9-CDCE-6425C694AE57}"/>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1" name="TextBox 60">
            <a:extLst>
              <a:ext uri="{FF2B5EF4-FFF2-40B4-BE49-F238E27FC236}">
                <a16:creationId xmlns:a16="http://schemas.microsoft.com/office/drawing/2014/main" id="{DD65F8B2-669D-0488-6740-6B75D00B6B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2" name="TextBox 61">
            <a:extLst>
              <a:ext uri="{FF2B5EF4-FFF2-40B4-BE49-F238E27FC236}">
                <a16:creationId xmlns:a16="http://schemas.microsoft.com/office/drawing/2014/main" id="{83EF8B07-AD4D-BBCB-7B60-51AEBE7FBD77}"/>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3" name="Graphic 62" descr="Gears with solid fill">
            <a:extLst>
              <a:ext uri="{FF2B5EF4-FFF2-40B4-BE49-F238E27FC236}">
                <a16:creationId xmlns:a16="http://schemas.microsoft.com/office/drawing/2014/main" id="{FEC3EE3E-58E7-25D4-CC07-8CF04D109D4A}"/>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5965842" y="383227"/>
            <a:ext cx="962090" cy="962090"/>
          </a:xfrm>
          <a:prstGeom prst="rect">
            <a:avLst/>
          </a:prstGeom>
        </p:spPr>
      </p:pic>
      <p:pic>
        <p:nvPicPr>
          <p:cNvPr id="64" name="Graphic 63" descr="Continuous Improvement with solid fill">
            <a:extLst>
              <a:ext uri="{FF2B5EF4-FFF2-40B4-BE49-F238E27FC236}">
                <a16:creationId xmlns:a16="http://schemas.microsoft.com/office/drawing/2014/main" id="{FC55C1EE-7F9F-640F-D14D-C094CB7E2B5A}"/>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837FE79D-9951-C844-FC12-2A261F14A66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D4FE49F0-3040-6DE0-8DDF-1319F07D513C}"/>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D6A6AD21-1EE3-6539-7E94-1B220E0BEB22}"/>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582A4F62-6B77-3473-4F8F-D4687A650ECB}"/>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2C21DA4B-1C69-0621-2666-1AD4E3AC8002}"/>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9228874" y="297448"/>
            <a:ext cx="962090" cy="962090"/>
          </a:xfrm>
          <a:prstGeom prst="rect">
            <a:avLst/>
          </a:prstGeom>
        </p:spPr>
      </p:pic>
      <p:sp>
        <p:nvSpPr>
          <p:cNvPr id="2" name="Freeform: Shape 1">
            <a:extLst>
              <a:ext uri="{FF2B5EF4-FFF2-40B4-BE49-F238E27FC236}">
                <a16:creationId xmlns:a16="http://schemas.microsoft.com/office/drawing/2014/main" id="{0B573238-6991-7E66-C944-09984D9EADD1}"/>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4947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EBE7DD"/>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7A5DA3C-32D2-A4C5-1C6A-1968FFA0D316}"/>
              </a:ext>
            </a:extLst>
          </p:cNvPr>
          <p:cNvSpPr txBox="1"/>
          <p:nvPr/>
        </p:nvSpPr>
        <p:spPr>
          <a:xfrm>
            <a:off x="509568" y="5358338"/>
            <a:ext cx="6881832" cy="3108543"/>
          </a:xfrm>
          <a:prstGeom prst="rect">
            <a:avLst/>
          </a:prstGeom>
          <a:noFill/>
          <a:ln>
            <a:solidFill>
              <a:srgbClr val="FF0000"/>
            </a:solidFill>
          </a:ln>
        </p:spPr>
        <p:txBody>
          <a:bodyPr wrap="square">
            <a:spAutoFit/>
          </a:bodyPr>
          <a:lstStyle/>
          <a:p>
            <a:pPr algn="l"/>
            <a:r>
              <a:rPr lang="en-CA" sz="2800" b="1" dirty="0">
                <a:solidFill>
                  <a:schemeClr val="tx2"/>
                </a:solidFill>
                <a:latin typeface="Aptos Black" panose="020B0004020202020204" pitchFamily="34" charset="0"/>
                <a:ea typeface="+mj-ea"/>
              </a:rPr>
              <a:t>Model</a:t>
            </a:r>
          </a:p>
          <a:p>
            <a:pPr algn="l"/>
            <a:endParaRPr lang="en-CA" sz="2800" b="1" dirty="0">
              <a:solidFill>
                <a:schemeClr val="tx2"/>
              </a:solidFill>
              <a:latin typeface="Aptos Black" panose="020B0004020202020204" pitchFamily="34" charset="0"/>
              <a:ea typeface="+mj-ea"/>
            </a:endParaRPr>
          </a:p>
          <a:p>
            <a:pPr algn="l"/>
            <a:endParaRPr lang="en-CA" sz="2800" b="1" dirty="0">
              <a:solidFill>
                <a:schemeClr val="tx2"/>
              </a:solidFill>
              <a:latin typeface="Aptos Black" panose="020B0004020202020204" pitchFamily="34" charset="0"/>
              <a:ea typeface="+mj-ea"/>
            </a:endParaRPr>
          </a:p>
          <a:p>
            <a:pPr algn="l"/>
            <a:endParaRPr lang="en-CA" sz="2800" b="1" dirty="0">
              <a:solidFill>
                <a:schemeClr val="tx2"/>
              </a:solidFill>
              <a:latin typeface="Aptos Black" panose="020B0004020202020204" pitchFamily="34" charset="0"/>
              <a:ea typeface="+mj-ea"/>
            </a:endParaRPr>
          </a:p>
          <a:p>
            <a:pPr algn="l"/>
            <a:endParaRPr lang="en-CA" sz="2800" b="1" dirty="0">
              <a:solidFill>
                <a:schemeClr val="tx2"/>
              </a:solidFill>
              <a:latin typeface="Aptos Black" panose="020B0004020202020204" pitchFamily="34" charset="0"/>
              <a:ea typeface="+mj-ea"/>
            </a:endParaRPr>
          </a:p>
          <a:p>
            <a:pPr algn="l"/>
            <a:endParaRPr lang="en-CA" sz="2800" b="1" dirty="0">
              <a:solidFill>
                <a:schemeClr val="tx2"/>
              </a:solidFill>
              <a:latin typeface="Aptos Black" panose="020B0004020202020204" pitchFamily="34" charset="0"/>
              <a:ea typeface="+mj-ea"/>
            </a:endParaRPr>
          </a:p>
          <a:p>
            <a:pPr algn="l"/>
            <a:endParaRPr lang="en-US" sz="2800" dirty="0"/>
          </a:p>
        </p:txBody>
      </p:sp>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grpSp>
        <p:nvGrpSpPr>
          <p:cNvPr id="2" name="Group 1">
            <a:extLst>
              <a:ext uri="{FF2B5EF4-FFF2-40B4-BE49-F238E27FC236}">
                <a16:creationId xmlns:a16="http://schemas.microsoft.com/office/drawing/2014/main" id="{15FEEB4E-7C03-0E65-0604-54284A0379CF}"/>
              </a:ext>
            </a:extLst>
          </p:cNvPr>
          <p:cNvGrpSpPr/>
          <p:nvPr/>
        </p:nvGrpSpPr>
        <p:grpSpPr>
          <a:xfrm>
            <a:off x="1490391" y="5661630"/>
            <a:ext cx="1981200" cy="1981200"/>
            <a:chOff x="10591800" y="1873746"/>
            <a:chExt cx="1981200" cy="1981200"/>
          </a:xfrm>
        </p:grpSpPr>
        <p:pic>
          <p:nvPicPr>
            <p:cNvPr id="3" name="Graphic 2" descr="Deciduous tree with solid fill">
              <a:extLst>
                <a:ext uri="{FF2B5EF4-FFF2-40B4-BE49-F238E27FC236}">
                  <a16:creationId xmlns:a16="http://schemas.microsoft.com/office/drawing/2014/main" id="{76C50E69-B382-551F-A098-DAFF555110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91800" y="1873746"/>
              <a:ext cx="1371600" cy="1371600"/>
            </a:xfrm>
            <a:prstGeom prst="rect">
              <a:avLst/>
            </a:prstGeom>
          </p:spPr>
        </p:pic>
        <p:pic>
          <p:nvPicPr>
            <p:cNvPr id="4" name="Graphic 3" descr="Deciduous tree with solid fill">
              <a:extLst>
                <a:ext uri="{FF2B5EF4-FFF2-40B4-BE49-F238E27FC236}">
                  <a16:creationId xmlns:a16="http://schemas.microsoft.com/office/drawing/2014/main" id="{6C2F8565-E95A-25E6-6D5B-D7A350364F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44200" y="2026146"/>
              <a:ext cx="1371600" cy="1371600"/>
            </a:xfrm>
            <a:prstGeom prst="rect">
              <a:avLst/>
            </a:prstGeom>
          </p:spPr>
        </p:pic>
        <p:pic>
          <p:nvPicPr>
            <p:cNvPr id="5" name="Graphic 4" descr="Deciduous tree with solid fill">
              <a:extLst>
                <a:ext uri="{FF2B5EF4-FFF2-40B4-BE49-F238E27FC236}">
                  <a16:creationId xmlns:a16="http://schemas.microsoft.com/office/drawing/2014/main" id="{171BD59F-E6B3-2395-DBDF-8895553913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96600" y="2178546"/>
              <a:ext cx="1371600" cy="1371600"/>
            </a:xfrm>
            <a:prstGeom prst="rect">
              <a:avLst/>
            </a:prstGeom>
          </p:spPr>
        </p:pic>
        <p:pic>
          <p:nvPicPr>
            <p:cNvPr id="6" name="Graphic 5" descr="Deciduous tree with solid fill">
              <a:extLst>
                <a:ext uri="{FF2B5EF4-FFF2-40B4-BE49-F238E27FC236}">
                  <a16:creationId xmlns:a16="http://schemas.microsoft.com/office/drawing/2014/main" id="{C1B71B76-B52E-8681-43A5-505964B18D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49000" y="2330946"/>
              <a:ext cx="1371600" cy="1371600"/>
            </a:xfrm>
            <a:prstGeom prst="rect">
              <a:avLst/>
            </a:prstGeom>
          </p:spPr>
        </p:pic>
        <p:pic>
          <p:nvPicPr>
            <p:cNvPr id="7" name="Graphic 6" descr="Deciduous tree with solid fill">
              <a:extLst>
                <a:ext uri="{FF2B5EF4-FFF2-40B4-BE49-F238E27FC236}">
                  <a16:creationId xmlns:a16="http://schemas.microsoft.com/office/drawing/2014/main" id="{F05FA814-5A8E-4062-5D7E-26FE3BA619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01400" y="2483346"/>
              <a:ext cx="1371600" cy="1371600"/>
            </a:xfrm>
            <a:prstGeom prst="rect">
              <a:avLst/>
            </a:prstGeom>
          </p:spPr>
        </p:pic>
      </p:grpSp>
      <p:sp>
        <p:nvSpPr>
          <p:cNvPr id="8" name="TextBox 7">
            <a:extLst>
              <a:ext uri="{FF2B5EF4-FFF2-40B4-BE49-F238E27FC236}">
                <a16:creationId xmlns:a16="http://schemas.microsoft.com/office/drawing/2014/main" id="{1D205506-E00D-53E0-DBE5-A6E4AAB2C3A4}"/>
              </a:ext>
            </a:extLst>
          </p:cNvPr>
          <p:cNvSpPr txBox="1"/>
          <p:nvPr/>
        </p:nvSpPr>
        <p:spPr>
          <a:xfrm>
            <a:off x="1136061" y="7846385"/>
            <a:ext cx="2825794" cy="461665"/>
          </a:xfrm>
          <a:prstGeom prst="rect">
            <a:avLst/>
          </a:prstGeom>
          <a:noFill/>
        </p:spPr>
        <p:txBody>
          <a:bodyPr wrap="square">
            <a:spAutoFit/>
          </a:bodyPr>
          <a:lstStyle/>
          <a:p>
            <a:r>
              <a:rPr lang="en-CA" sz="2400" b="1" dirty="0">
                <a:solidFill>
                  <a:schemeClr val="tx2"/>
                </a:solidFill>
                <a:latin typeface="Aptos Black" panose="020B0004020202020204" pitchFamily="34" charset="0"/>
                <a:ea typeface="+mj-ea"/>
              </a:rPr>
              <a:t>Decision Forest</a:t>
            </a:r>
            <a:endParaRPr lang="en-US" sz="2400" dirty="0"/>
          </a:p>
        </p:txBody>
      </p:sp>
      <p:pic>
        <p:nvPicPr>
          <p:cNvPr id="9" name="Graphic 8" descr="Left Brain with solid fill">
            <a:extLst>
              <a:ext uri="{FF2B5EF4-FFF2-40B4-BE49-F238E27FC236}">
                <a16:creationId xmlns:a16="http://schemas.microsoft.com/office/drawing/2014/main" id="{415C7333-E1EA-91AF-19B6-04BC852E3F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2989" y="5621222"/>
            <a:ext cx="1966503" cy="1966503"/>
          </a:xfrm>
          <a:prstGeom prst="rect">
            <a:avLst/>
          </a:prstGeom>
        </p:spPr>
      </p:pic>
      <p:sp>
        <p:nvSpPr>
          <p:cNvPr id="10" name="TextBox 9">
            <a:extLst>
              <a:ext uri="{FF2B5EF4-FFF2-40B4-BE49-F238E27FC236}">
                <a16:creationId xmlns:a16="http://schemas.microsoft.com/office/drawing/2014/main" id="{FCD85B1A-568C-0FA8-C178-F8619BF854F4}"/>
              </a:ext>
            </a:extLst>
          </p:cNvPr>
          <p:cNvSpPr txBox="1"/>
          <p:nvPr/>
        </p:nvSpPr>
        <p:spPr>
          <a:xfrm>
            <a:off x="4687199" y="7792078"/>
            <a:ext cx="2825794" cy="461665"/>
          </a:xfrm>
          <a:prstGeom prst="rect">
            <a:avLst/>
          </a:prstGeom>
          <a:noFill/>
        </p:spPr>
        <p:txBody>
          <a:bodyPr wrap="square">
            <a:spAutoFit/>
          </a:bodyPr>
          <a:lstStyle/>
          <a:p>
            <a:r>
              <a:rPr lang="en-CA" sz="2400" b="1" dirty="0">
                <a:solidFill>
                  <a:schemeClr val="tx2"/>
                </a:solidFill>
                <a:latin typeface="Aptos Black" panose="020B0004020202020204" pitchFamily="34" charset="0"/>
                <a:ea typeface="+mj-ea"/>
              </a:rPr>
              <a:t>Neural Network</a:t>
            </a:r>
            <a:endParaRPr lang="en-US" sz="2400" dirty="0"/>
          </a:p>
        </p:txBody>
      </p:sp>
      <p:pic>
        <p:nvPicPr>
          <p:cNvPr id="11" name="Graphic 10" descr="Server outline">
            <a:extLst>
              <a:ext uri="{FF2B5EF4-FFF2-40B4-BE49-F238E27FC236}">
                <a16:creationId xmlns:a16="http://schemas.microsoft.com/office/drawing/2014/main" id="{05E3DA94-742D-EA24-2A67-FA26C3ECF6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61991" y="2980681"/>
            <a:ext cx="1676400" cy="1676400"/>
          </a:xfrm>
          <a:prstGeom prst="rect">
            <a:avLst/>
          </a:prstGeom>
        </p:spPr>
      </p:pic>
      <p:sp>
        <p:nvSpPr>
          <p:cNvPr id="12" name="TextBox 11">
            <a:extLst>
              <a:ext uri="{FF2B5EF4-FFF2-40B4-BE49-F238E27FC236}">
                <a16:creationId xmlns:a16="http://schemas.microsoft.com/office/drawing/2014/main" id="{C932444B-AC2D-1A4E-74B0-42167C8E704C}"/>
              </a:ext>
            </a:extLst>
          </p:cNvPr>
          <p:cNvSpPr txBox="1"/>
          <p:nvPr/>
        </p:nvSpPr>
        <p:spPr>
          <a:xfrm>
            <a:off x="1974261" y="2532371"/>
            <a:ext cx="3451860" cy="523220"/>
          </a:xfrm>
          <a:prstGeom prst="rect">
            <a:avLst/>
          </a:prstGeom>
          <a:noFill/>
        </p:spPr>
        <p:txBody>
          <a:bodyPr wrap="square">
            <a:spAutoFit/>
          </a:bodyPr>
          <a:lstStyle/>
          <a:p>
            <a:pPr algn="ctr"/>
            <a:r>
              <a:rPr lang="en-CA" sz="2800" b="1" dirty="0">
                <a:solidFill>
                  <a:schemeClr val="tx2"/>
                </a:solidFill>
                <a:latin typeface="Aptos Black" panose="020B0004020202020204" pitchFamily="34" charset="0"/>
                <a:ea typeface="+mj-ea"/>
              </a:rPr>
              <a:t>Data</a:t>
            </a:r>
            <a:endParaRPr lang="en-US" sz="2800" dirty="0"/>
          </a:p>
        </p:txBody>
      </p:sp>
      <p:cxnSp>
        <p:nvCxnSpPr>
          <p:cNvPr id="14" name="Straight Arrow Connector 13">
            <a:extLst>
              <a:ext uri="{FF2B5EF4-FFF2-40B4-BE49-F238E27FC236}">
                <a16:creationId xmlns:a16="http://schemas.microsoft.com/office/drawing/2014/main" id="{282565EC-A6EF-27BD-4BBB-369F66148B56}"/>
              </a:ext>
            </a:extLst>
          </p:cNvPr>
          <p:cNvCxnSpPr>
            <a:cxnSpLocks/>
          </p:cNvCxnSpPr>
          <p:nvPr/>
        </p:nvCxnSpPr>
        <p:spPr>
          <a:xfrm>
            <a:off x="3700191" y="4596895"/>
            <a:ext cx="0" cy="640547"/>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5" name="Graphic 14" descr="Satellite with solid fill">
            <a:extLst>
              <a:ext uri="{FF2B5EF4-FFF2-40B4-BE49-F238E27FC236}">
                <a16:creationId xmlns:a16="http://schemas.microsoft.com/office/drawing/2014/main" id="{964089E0-0EE8-C208-8DFD-88A5BB6F9B1E}"/>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974261" y="2687234"/>
            <a:ext cx="914400" cy="914400"/>
          </a:xfrm>
          <a:prstGeom prst="rect">
            <a:avLst/>
          </a:prstGeom>
        </p:spPr>
      </p:pic>
      <p:pic>
        <p:nvPicPr>
          <p:cNvPr id="16" name="Graphic 15" descr="Route (Two Pins With A Path) with solid fill">
            <a:extLst>
              <a:ext uri="{FF2B5EF4-FFF2-40B4-BE49-F238E27FC236}">
                <a16:creationId xmlns:a16="http://schemas.microsoft.com/office/drawing/2014/main" id="{151DB21B-2551-BC18-84EE-20C9B682E7BA}"/>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436506" y="3754034"/>
            <a:ext cx="914400" cy="914400"/>
          </a:xfrm>
          <a:prstGeom prst="rect">
            <a:avLst/>
          </a:prstGeom>
        </p:spPr>
      </p:pic>
      <p:pic>
        <p:nvPicPr>
          <p:cNvPr id="17" name="Graphic 16" descr="Topography Map outline">
            <a:extLst>
              <a:ext uri="{FF2B5EF4-FFF2-40B4-BE49-F238E27FC236}">
                <a16:creationId xmlns:a16="http://schemas.microsoft.com/office/drawing/2014/main" id="{6D64AA00-5306-329E-E1BD-642BA946382D}"/>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4820876" y="2686745"/>
            <a:ext cx="914400" cy="914400"/>
          </a:xfrm>
          <a:prstGeom prst="rect">
            <a:avLst/>
          </a:prstGeom>
        </p:spPr>
      </p:pic>
      <p:pic>
        <p:nvPicPr>
          <p:cNvPr id="18" name="Graphic 17" descr="Network outline">
            <a:extLst>
              <a:ext uri="{FF2B5EF4-FFF2-40B4-BE49-F238E27FC236}">
                <a16:creationId xmlns:a16="http://schemas.microsoft.com/office/drawing/2014/main" id="{8AB94D9C-5A8E-9715-F34D-51031D8CED52}"/>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4516076" y="3861839"/>
            <a:ext cx="914400" cy="914400"/>
          </a:xfrm>
          <a:prstGeom prst="rect">
            <a:avLst/>
          </a:prstGeom>
        </p:spPr>
      </p:pic>
      <p:cxnSp>
        <p:nvCxnSpPr>
          <p:cNvPr id="19" name="Straight Arrow Connector 18">
            <a:extLst>
              <a:ext uri="{FF2B5EF4-FFF2-40B4-BE49-F238E27FC236}">
                <a16:creationId xmlns:a16="http://schemas.microsoft.com/office/drawing/2014/main" id="{34514BF1-703E-D77A-91CA-F63050A239B1}"/>
              </a:ext>
            </a:extLst>
          </p:cNvPr>
          <p:cNvCxnSpPr>
            <a:cxnSpLocks/>
          </p:cNvCxnSpPr>
          <p:nvPr/>
        </p:nvCxnSpPr>
        <p:spPr>
          <a:xfrm>
            <a:off x="3733800" y="8572500"/>
            <a:ext cx="0" cy="68580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F4F6BE3-F1F7-C857-6917-0EE9E03EBA24}"/>
              </a:ext>
            </a:extLst>
          </p:cNvPr>
          <p:cNvSpPr txBox="1"/>
          <p:nvPr/>
        </p:nvSpPr>
        <p:spPr>
          <a:xfrm>
            <a:off x="2276775" y="9388537"/>
            <a:ext cx="2825794" cy="461665"/>
          </a:xfrm>
          <a:prstGeom prst="rect">
            <a:avLst/>
          </a:prstGeom>
          <a:noFill/>
        </p:spPr>
        <p:txBody>
          <a:bodyPr wrap="square">
            <a:spAutoFit/>
          </a:bodyPr>
          <a:lstStyle/>
          <a:p>
            <a:pPr algn="ctr"/>
            <a:r>
              <a:rPr lang="en-CA" sz="2400" b="1" dirty="0">
                <a:solidFill>
                  <a:schemeClr val="tx2"/>
                </a:solidFill>
                <a:latin typeface="Aptos Black" panose="020B0004020202020204" pitchFamily="34" charset="0"/>
                <a:ea typeface="+mj-ea"/>
              </a:rPr>
              <a:t>Risk Map</a:t>
            </a:r>
            <a:endParaRPr lang="en-US" sz="2400" dirty="0"/>
          </a:p>
        </p:txBody>
      </p:sp>
      <p:pic>
        <p:nvPicPr>
          <p:cNvPr id="21" name="Graphic 20" descr="Treasure Map outline">
            <a:extLst>
              <a:ext uri="{FF2B5EF4-FFF2-40B4-BE49-F238E27FC236}">
                <a16:creationId xmlns:a16="http://schemas.microsoft.com/office/drawing/2014/main" id="{79683829-F317-2A03-AED2-743DDEA92836}"/>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4423938" y="9070318"/>
            <a:ext cx="1098101" cy="1098101"/>
          </a:xfrm>
          <a:prstGeom prst="rect">
            <a:avLst/>
          </a:prstGeom>
        </p:spPr>
      </p:pic>
      <p:grpSp>
        <p:nvGrpSpPr>
          <p:cNvPr id="55" name="Group 54">
            <a:extLst>
              <a:ext uri="{FF2B5EF4-FFF2-40B4-BE49-F238E27FC236}">
                <a16:creationId xmlns:a16="http://schemas.microsoft.com/office/drawing/2014/main" id="{0BF2EFD3-BA41-BB4E-15B8-E31E9ACBC81B}"/>
              </a:ext>
            </a:extLst>
          </p:cNvPr>
          <p:cNvGrpSpPr/>
          <p:nvPr/>
        </p:nvGrpSpPr>
        <p:grpSpPr>
          <a:xfrm>
            <a:off x="10465695" y="3112880"/>
            <a:ext cx="4783662" cy="3657751"/>
            <a:chOff x="6777706" y="2264891"/>
            <a:chExt cx="4783662" cy="3657751"/>
          </a:xfrm>
        </p:grpSpPr>
        <p:pic>
          <p:nvPicPr>
            <p:cNvPr id="43" name="Picture 42">
              <a:extLst>
                <a:ext uri="{FF2B5EF4-FFF2-40B4-BE49-F238E27FC236}">
                  <a16:creationId xmlns:a16="http://schemas.microsoft.com/office/drawing/2014/main" id="{53E7C662-16F5-4A30-8AC3-EBF8EA3E3A3A}"/>
                </a:ext>
              </a:extLst>
            </p:cNvPr>
            <p:cNvPicPr>
              <a:picLocks noChangeAspect="1"/>
            </p:cNvPicPr>
            <p:nvPr/>
          </p:nvPicPr>
          <p:blipFill>
            <a:blip r:embed="rId21"/>
            <a:stretch>
              <a:fillRect/>
            </a:stretch>
          </p:blipFill>
          <p:spPr>
            <a:xfrm>
              <a:off x="6777706" y="2264891"/>
              <a:ext cx="4783662" cy="3657751"/>
            </a:xfrm>
            <a:prstGeom prst="rect">
              <a:avLst/>
            </a:prstGeom>
          </p:spPr>
        </p:pic>
        <p:cxnSp>
          <p:nvCxnSpPr>
            <p:cNvPr id="44" name="Straight Arrow Connector 43">
              <a:extLst>
                <a:ext uri="{FF2B5EF4-FFF2-40B4-BE49-F238E27FC236}">
                  <a16:creationId xmlns:a16="http://schemas.microsoft.com/office/drawing/2014/main" id="{A9057D19-B140-43AE-8777-2017BAAB9943}"/>
                </a:ext>
              </a:extLst>
            </p:cNvPr>
            <p:cNvCxnSpPr/>
            <p:nvPr/>
          </p:nvCxnSpPr>
          <p:spPr>
            <a:xfrm>
              <a:off x="7949925" y="2958595"/>
              <a:ext cx="7467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14F68307-9481-4F8C-9035-334B715467BC}"/>
                </a:ext>
              </a:extLst>
            </p:cNvPr>
            <p:cNvCxnSpPr/>
            <p:nvPr/>
          </p:nvCxnSpPr>
          <p:spPr>
            <a:xfrm>
              <a:off x="9652995" y="2954785"/>
              <a:ext cx="7467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7" name="TextBox 17">
              <a:extLst>
                <a:ext uri="{FF2B5EF4-FFF2-40B4-BE49-F238E27FC236}">
                  <a16:creationId xmlns:a16="http://schemas.microsoft.com/office/drawing/2014/main" id="{57E95093-850D-479D-A2E0-F422A69171A2}"/>
                </a:ext>
              </a:extLst>
            </p:cNvPr>
            <p:cNvSpPr txBox="1"/>
            <p:nvPr/>
          </p:nvSpPr>
          <p:spPr>
            <a:xfrm>
              <a:off x="7949925" y="2738746"/>
              <a:ext cx="708848"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dirty="0"/>
                <a:t>RESIDUAL</a:t>
              </a:r>
            </a:p>
          </p:txBody>
        </p:sp>
        <p:sp>
          <p:nvSpPr>
            <p:cNvPr id="48" name="TextBox 18">
              <a:extLst>
                <a:ext uri="{FF2B5EF4-FFF2-40B4-BE49-F238E27FC236}">
                  <a16:creationId xmlns:a16="http://schemas.microsoft.com/office/drawing/2014/main" id="{6F5AA650-B870-4581-813F-39E62D851D2D}"/>
                </a:ext>
              </a:extLst>
            </p:cNvPr>
            <p:cNvSpPr txBox="1"/>
            <p:nvPr/>
          </p:nvSpPr>
          <p:spPr>
            <a:xfrm>
              <a:off x="9645563" y="2738745"/>
              <a:ext cx="708848"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dirty="0"/>
                <a:t>RESIDUAL</a:t>
              </a:r>
            </a:p>
          </p:txBody>
        </p:sp>
        <p:sp>
          <p:nvSpPr>
            <p:cNvPr id="49" name="TextBox 19">
              <a:extLst>
                <a:ext uri="{FF2B5EF4-FFF2-40B4-BE49-F238E27FC236}">
                  <a16:creationId xmlns:a16="http://schemas.microsoft.com/office/drawing/2014/main" id="{4D60CB0F-E1CE-4034-8ECD-BB008AD17645}"/>
                </a:ext>
              </a:extLst>
            </p:cNvPr>
            <p:cNvSpPr txBox="1"/>
            <p:nvPr/>
          </p:nvSpPr>
          <p:spPr>
            <a:xfrm>
              <a:off x="8231865" y="4699765"/>
              <a:ext cx="1817370" cy="246221"/>
            </a:xfrm>
            <a:prstGeom prst="rect">
              <a:avLst/>
            </a:prstGeom>
            <a:solidFill>
              <a:schemeClr val="bg1"/>
            </a:solidFill>
            <a:ln w="28575">
              <a:solidFill>
                <a:schemeClr val="tx1"/>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b="1" dirty="0"/>
                <a:t>SUM</a:t>
              </a:r>
            </a:p>
          </p:txBody>
        </p:sp>
      </p:grpSp>
      <p:sp>
        <p:nvSpPr>
          <p:cNvPr id="50" name="TextBox 22">
            <a:extLst>
              <a:ext uri="{FF2B5EF4-FFF2-40B4-BE49-F238E27FC236}">
                <a16:creationId xmlns:a16="http://schemas.microsoft.com/office/drawing/2014/main" id="{28D8651C-622E-48D5-A5B4-1BDC5015534B}"/>
              </a:ext>
            </a:extLst>
          </p:cNvPr>
          <p:cNvSpPr txBox="1"/>
          <p:nvPr/>
        </p:nvSpPr>
        <p:spPr>
          <a:xfrm>
            <a:off x="9471591" y="7151846"/>
            <a:ext cx="7658584" cy="7078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err="1">
                <a:latin typeface="Aptos" panose="020B0004020202020204" pitchFamily="34" charset="0"/>
              </a:rPr>
              <a:t>XGBoost</a:t>
            </a:r>
            <a:r>
              <a:rPr lang="en-US" sz="2000" b="1" dirty="0">
                <a:latin typeface="Aptos" panose="020B0004020202020204" pitchFamily="34" charset="0"/>
              </a:rPr>
              <a:t> builds an ensemble of decision trees rooted in the gradient-boosting paradigm</a:t>
            </a:r>
            <a:endParaRPr lang="en-US" dirty="0">
              <a:latin typeface="Arial" panose="020B0604020202020204" pitchFamily="34" charset="0"/>
              <a:cs typeface="Arial" panose="020B0604020202020204" pitchFamily="34" charset="0"/>
            </a:endParaRPr>
          </a:p>
        </p:txBody>
      </p:sp>
      <p:sp>
        <p:nvSpPr>
          <p:cNvPr id="51" name="TextBox 14">
            <a:extLst>
              <a:ext uri="{FF2B5EF4-FFF2-40B4-BE49-F238E27FC236}">
                <a16:creationId xmlns:a16="http://schemas.microsoft.com/office/drawing/2014/main" id="{37B80D71-5FD7-4F8F-B176-E88FAB8D65C5}"/>
              </a:ext>
            </a:extLst>
          </p:cNvPr>
          <p:cNvSpPr txBox="1"/>
          <p:nvPr/>
        </p:nvSpPr>
        <p:spPr>
          <a:xfrm>
            <a:off x="7667068" y="3277979"/>
            <a:ext cx="2637466" cy="646331"/>
          </a:xfrm>
          <a:prstGeom prst="rect">
            <a:avLst/>
          </a:prstGeom>
          <a:solidFill>
            <a:schemeClr val="bg2">
              <a:lumMod val="90000"/>
            </a:schemeClr>
          </a:solid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800" b="1" i="0" u="none" strike="noStrike" baseline="0" dirty="0">
                <a:latin typeface="Times New Roman" panose="02020603050405020304" pitchFamily="18" charset="0"/>
                <a:cs typeface="Times New Roman" panose="02020603050405020304" pitchFamily="18" charset="0"/>
              </a:rPr>
              <a:t>high performance on</a:t>
            </a:r>
          </a:p>
          <a:p>
            <a:pPr algn="l"/>
            <a:r>
              <a:rPr lang="en-US" sz="1800" b="1" i="0" u="none" strike="noStrike" baseline="0" dirty="0">
                <a:latin typeface="Times New Roman" panose="02020603050405020304" pitchFamily="18" charset="0"/>
                <a:cs typeface="Times New Roman" panose="02020603050405020304" pitchFamily="18" charset="0"/>
              </a:rPr>
              <a:t>sparse data</a:t>
            </a:r>
            <a:endParaRPr lang="en-US" b="1" dirty="0">
              <a:latin typeface="Times New Roman" panose="02020603050405020304" pitchFamily="18" charset="0"/>
              <a:cs typeface="Times New Roman" panose="02020603050405020304" pitchFamily="18" charset="0"/>
            </a:endParaRPr>
          </a:p>
        </p:txBody>
      </p:sp>
      <p:sp>
        <p:nvSpPr>
          <p:cNvPr id="52" name="TextBox 20">
            <a:extLst>
              <a:ext uri="{FF2B5EF4-FFF2-40B4-BE49-F238E27FC236}">
                <a16:creationId xmlns:a16="http://schemas.microsoft.com/office/drawing/2014/main" id="{044F0515-A36B-4D52-94AC-442B8ED65BD8}"/>
              </a:ext>
            </a:extLst>
          </p:cNvPr>
          <p:cNvSpPr txBox="1"/>
          <p:nvPr/>
        </p:nvSpPr>
        <p:spPr>
          <a:xfrm>
            <a:off x="8026974" y="5486198"/>
            <a:ext cx="2637466" cy="369332"/>
          </a:xfrm>
          <a:prstGeom prst="rect">
            <a:avLst/>
          </a:prstGeom>
          <a:solidFill>
            <a:schemeClr val="bg2">
              <a:lumMod val="90000"/>
            </a:schemeClr>
          </a:solid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800" b="1" i="0" u="none" strike="noStrike" baseline="0" dirty="0">
                <a:latin typeface="Times New Roman" panose="02020603050405020304" pitchFamily="18" charset="0"/>
                <a:cs typeface="Times New Roman" panose="02020603050405020304" pitchFamily="18" charset="0"/>
              </a:rPr>
              <a:t>higher interpretability</a:t>
            </a:r>
            <a:endParaRPr lang="en-US" b="1" dirty="0">
              <a:latin typeface="Times New Roman" panose="02020603050405020304" pitchFamily="18" charset="0"/>
              <a:cs typeface="Times New Roman" panose="02020603050405020304" pitchFamily="18" charset="0"/>
            </a:endParaRPr>
          </a:p>
        </p:txBody>
      </p:sp>
      <p:sp>
        <p:nvSpPr>
          <p:cNvPr id="53" name="TextBox 21">
            <a:extLst>
              <a:ext uri="{FF2B5EF4-FFF2-40B4-BE49-F238E27FC236}">
                <a16:creationId xmlns:a16="http://schemas.microsoft.com/office/drawing/2014/main" id="{4C91A4AB-7844-46BC-A83A-58D39C44A39F}"/>
              </a:ext>
            </a:extLst>
          </p:cNvPr>
          <p:cNvSpPr txBox="1"/>
          <p:nvPr/>
        </p:nvSpPr>
        <p:spPr>
          <a:xfrm>
            <a:off x="15479748" y="3228162"/>
            <a:ext cx="2637466" cy="646331"/>
          </a:xfrm>
          <a:prstGeom prst="rect">
            <a:avLst/>
          </a:prstGeom>
          <a:solidFill>
            <a:schemeClr val="bg2">
              <a:lumMod val="90000"/>
            </a:schemeClr>
          </a:solid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800" b="1" i="0" u="none" strike="noStrike" baseline="0" dirty="0">
                <a:latin typeface="Times New Roman" panose="02020603050405020304" pitchFamily="18" charset="0"/>
                <a:cs typeface="Times New Roman" panose="02020603050405020304" pitchFamily="18" charset="0"/>
              </a:rPr>
              <a:t>requires less data for accurate results</a:t>
            </a:r>
            <a:endParaRPr lang="en-US" b="1" dirty="0">
              <a:latin typeface="Times New Roman" panose="02020603050405020304" pitchFamily="18" charset="0"/>
              <a:cs typeface="Times New Roman" panose="02020603050405020304" pitchFamily="18" charset="0"/>
            </a:endParaRPr>
          </a:p>
        </p:txBody>
      </p:sp>
      <p:sp>
        <p:nvSpPr>
          <p:cNvPr id="54" name="TextBox 24">
            <a:extLst>
              <a:ext uri="{FF2B5EF4-FFF2-40B4-BE49-F238E27FC236}">
                <a16:creationId xmlns:a16="http://schemas.microsoft.com/office/drawing/2014/main" id="{C2B57B7D-C0A8-4896-8E68-62B306B5B951}"/>
              </a:ext>
            </a:extLst>
          </p:cNvPr>
          <p:cNvSpPr txBox="1"/>
          <p:nvPr/>
        </p:nvSpPr>
        <p:spPr>
          <a:xfrm>
            <a:off x="15384783" y="5352365"/>
            <a:ext cx="2637466" cy="923330"/>
          </a:xfrm>
          <a:prstGeom prst="rect">
            <a:avLst/>
          </a:prstGeom>
          <a:solidFill>
            <a:schemeClr val="bg2">
              <a:lumMod val="90000"/>
            </a:schemeClr>
          </a:solid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800" b="1" i="0" u="none" strike="noStrike" baseline="0" dirty="0">
                <a:latin typeface="Times New Roman" panose="02020603050405020304" pitchFamily="18" charset="0"/>
                <a:cs typeface="Times New Roman" panose="02020603050405020304" pitchFamily="18" charset="0"/>
              </a:rPr>
              <a:t>requires more</a:t>
            </a:r>
          </a:p>
          <a:p>
            <a:pPr algn="l"/>
            <a:r>
              <a:rPr lang="en-US" sz="1800" b="1" i="0" u="none" strike="noStrike" baseline="0" dirty="0">
                <a:latin typeface="Times New Roman" panose="02020603050405020304" pitchFamily="18" charset="0"/>
                <a:cs typeface="Times New Roman" panose="02020603050405020304" pitchFamily="18" charset="0"/>
              </a:rPr>
              <a:t>modest computational resources</a:t>
            </a:r>
            <a:endParaRPr lang="en-US" b="1" dirty="0">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61E9DC98-6D8B-251F-5826-460E5E0954FD}"/>
              </a:ext>
            </a:extLst>
          </p:cNvPr>
          <p:cNvSpPr txBox="1"/>
          <p:nvPr/>
        </p:nvSpPr>
        <p:spPr>
          <a:xfrm>
            <a:off x="11981233" y="2512970"/>
            <a:ext cx="2590799" cy="523220"/>
          </a:xfrm>
          <a:prstGeom prst="rect">
            <a:avLst/>
          </a:prstGeom>
          <a:noFill/>
        </p:spPr>
        <p:txBody>
          <a:bodyPr wrap="square">
            <a:spAutoFit/>
          </a:bodyPr>
          <a:lstStyle/>
          <a:p>
            <a:r>
              <a:rPr kumimoji="0" lang="en-CA" sz="2800" b="1" i="0" u="none" strike="noStrike" kern="0" cap="none" spc="0" normalizeH="0" baseline="0" noProof="0" dirty="0" err="1">
                <a:ln>
                  <a:noFill/>
                </a:ln>
                <a:solidFill>
                  <a:srgbClr val="1F497D"/>
                </a:solidFill>
                <a:effectLst/>
                <a:uLnTx/>
                <a:uFillTx/>
                <a:latin typeface="Aptos Black" panose="020B0004020202020204" pitchFamily="34" charset="0"/>
                <a:ea typeface="+mj-ea"/>
              </a:rPr>
              <a:t>XGBoost</a:t>
            </a:r>
            <a:endParaRPr lang="en-US" dirty="0"/>
          </a:p>
        </p:txBody>
      </p:sp>
      <p:sp>
        <p:nvSpPr>
          <p:cNvPr id="60" name="TextBox 59">
            <a:extLst>
              <a:ext uri="{FF2B5EF4-FFF2-40B4-BE49-F238E27FC236}">
                <a16:creationId xmlns:a16="http://schemas.microsoft.com/office/drawing/2014/main" id="{382ED9FB-E7D3-DDA6-880F-3F57A44C2332}"/>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61" name="object 6">
            <a:extLst>
              <a:ext uri="{FF2B5EF4-FFF2-40B4-BE49-F238E27FC236}">
                <a16:creationId xmlns:a16="http://schemas.microsoft.com/office/drawing/2014/main" id="{A98FFB86-32E3-CB56-6838-5E52534FDA89}"/>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2" name="TextBox 61">
            <a:extLst>
              <a:ext uri="{FF2B5EF4-FFF2-40B4-BE49-F238E27FC236}">
                <a16:creationId xmlns:a16="http://schemas.microsoft.com/office/drawing/2014/main" id="{3C7EB9DE-49A5-0BF6-D795-6D42A80B833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3" name="TextBox 62">
            <a:extLst>
              <a:ext uri="{FF2B5EF4-FFF2-40B4-BE49-F238E27FC236}">
                <a16:creationId xmlns:a16="http://schemas.microsoft.com/office/drawing/2014/main" id="{56626D14-7003-8E79-11B2-722C349E63EF}"/>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64" name="TextBox 63">
            <a:extLst>
              <a:ext uri="{FF2B5EF4-FFF2-40B4-BE49-F238E27FC236}">
                <a16:creationId xmlns:a16="http://schemas.microsoft.com/office/drawing/2014/main" id="{A45AD2C5-1755-B18A-78F4-66F0321C37D4}"/>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65" name="Graphic 64" descr="Gears with solid fill">
            <a:extLst>
              <a:ext uri="{FF2B5EF4-FFF2-40B4-BE49-F238E27FC236}">
                <a16:creationId xmlns:a16="http://schemas.microsoft.com/office/drawing/2014/main" id="{DEB0638D-2FF0-4775-F2D6-7D5928240B2C}"/>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5965842" y="383227"/>
            <a:ext cx="962090" cy="962090"/>
          </a:xfrm>
          <a:prstGeom prst="rect">
            <a:avLst/>
          </a:prstGeom>
        </p:spPr>
      </p:pic>
      <p:pic>
        <p:nvPicPr>
          <p:cNvPr id="66" name="Graphic 65" descr="Continuous Improvement with solid fill">
            <a:extLst>
              <a:ext uri="{FF2B5EF4-FFF2-40B4-BE49-F238E27FC236}">
                <a16:creationId xmlns:a16="http://schemas.microsoft.com/office/drawing/2014/main" id="{1165E461-73AF-E5F0-83B1-39C09302AC1A}"/>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12289962" y="364399"/>
            <a:ext cx="914400" cy="914400"/>
          </a:xfrm>
          <a:prstGeom prst="rect">
            <a:avLst/>
          </a:prstGeom>
        </p:spPr>
      </p:pic>
      <p:pic>
        <p:nvPicPr>
          <p:cNvPr id="67" name="Graphic 66" descr="Head with gears outline">
            <a:extLst>
              <a:ext uri="{FF2B5EF4-FFF2-40B4-BE49-F238E27FC236}">
                <a16:creationId xmlns:a16="http://schemas.microsoft.com/office/drawing/2014/main" id="{E2DA053D-5FFA-C973-6CF7-48A153E1C5D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404755" y="407072"/>
            <a:ext cx="914400" cy="914400"/>
          </a:xfrm>
          <a:prstGeom prst="rect">
            <a:avLst/>
          </a:prstGeom>
        </p:spPr>
      </p:pic>
      <p:sp>
        <p:nvSpPr>
          <p:cNvPr id="68" name="TextBox 67">
            <a:extLst>
              <a:ext uri="{FF2B5EF4-FFF2-40B4-BE49-F238E27FC236}">
                <a16:creationId xmlns:a16="http://schemas.microsoft.com/office/drawing/2014/main" id="{B38C9D9D-C698-BD48-B1E8-1972BE0629E1}"/>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69" name="Graphic 68" descr="Classroom with solid fill">
            <a:extLst>
              <a:ext uri="{FF2B5EF4-FFF2-40B4-BE49-F238E27FC236}">
                <a16:creationId xmlns:a16="http://schemas.microsoft.com/office/drawing/2014/main" id="{1E4A4B4B-5C69-DF67-481E-C14BAB04A5F8}"/>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15632647" y="334982"/>
            <a:ext cx="914400" cy="914400"/>
          </a:xfrm>
          <a:prstGeom prst="rect">
            <a:avLst/>
          </a:prstGeom>
        </p:spPr>
      </p:pic>
      <p:sp>
        <p:nvSpPr>
          <p:cNvPr id="70" name="TextBox 69">
            <a:extLst>
              <a:ext uri="{FF2B5EF4-FFF2-40B4-BE49-F238E27FC236}">
                <a16:creationId xmlns:a16="http://schemas.microsoft.com/office/drawing/2014/main" id="{FED1B147-C75A-BAF9-E5D1-72697B283850}"/>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71" name="Graphic 70" descr="Gears with solid fill">
            <a:extLst>
              <a:ext uri="{FF2B5EF4-FFF2-40B4-BE49-F238E27FC236}">
                <a16:creationId xmlns:a16="http://schemas.microsoft.com/office/drawing/2014/main" id="{1C39F9D8-81BB-456F-E86D-521C655A1EC4}"/>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9228874" y="297448"/>
            <a:ext cx="962090" cy="962090"/>
          </a:xfrm>
          <a:prstGeom prst="rect">
            <a:avLst/>
          </a:prstGeom>
        </p:spPr>
      </p:pic>
      <p:sp>
        <p:nvSpPr>
          <p:cNvPr id="22" name="Freeform: Shape 21">
            <a:extLst>
              <a:ext uri="{FF2B5EF4-FFF2-40B4-BE49-F238E27FC236}">
                <a16:creationId xmlns:a16="http://schemas.microsoft.com/office/drawing/2014/main" id="{9804807B-5562-CDFC-CD69-1B08D112DCF9}"/>
              </a:ext>
            </a:extLst>
          </p:cNvPr>
          <p:cNvSpPr/>
          <p:nvPr/>
        </p:nvSpPr>
        <p:spPr>
          <a:xfrm>
            <a:off x="2936332" y="1778643"/>
            <a:ext cx="1717040" cy="41019"/>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6279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EBE7DD"/>
        </a:solidFill>
        <a:effectLst/>
      </p:bgPr>
    </p:bg>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66" name="TextBox 65">
            <a:extLst>
              <a:ext uri="{FF2B5EF4-FFF2-40B4-BE49-F238E27FC236}">
                <a16:creationId xmlns:a16="http://schemas.microsoft.com/office/drawing/2014/main" id="{21D16A4A-049C-EC8C-481D-872BCB8F7223}"/>
              </a:ext>
            </a:extLst>
          </p:cNvPr>
          <p:cNvSpPr txBox="1"/>
          <p:nvPr/>
        </p:nvSpPr>
        <p:spPr>
          <a:xfrm>
            <a:off x="152400" y="2440083"/>
            <a:ext cx="8077200" cy="523220"/>
          </a:xfrm>
          <a:prstGeom prst="rect">
            <a:avLst/>
          </a:prstGeom>
          <a:noFill/>
          <a:ln>
            <a:solidFill>
              <a:schemeClr val="tx1">
                <a:lumMod val="65000"/>
                <a:lumOff val="35000"/>
              </a:schemeClr>
            </a:solidFill>
          </a:ln>
        </p:spPr>
        <p:txBody>
          <a:bodyPr wrap="square" rtlCol="0">
            <a:spAutoFit/>
          </a:bodyPr>
          <a:lstStyle/>
          <a:p>
            <a:r>
              <a:rPr lang="en-US" sz="2800" b="1" dirty="0">
                <a:solidFill>
                  <a:schemeClr val="tx2"/>
                </a:solidFill>
                <a:latin typeface="Aptos Black" panose="020B0004020202020204" pitchFamily="34" charset="0"/>
                <a:ea typeface="+mj-ea"/>
              </a:rPr>
              <a:t>Step-by-Step: </a:t>
            </a:r>
            <a:r>
              <a:rPr lang="en-US" sz="2800" b="1" dirty="0" err="1">
                <a:solidFill>
                  <a:schemeClr val="tx2"/>
                </a:solidFill>
                <a:latin typeface="Aptos Black" panose="020B0004020202020204" pitchFamily="34" charset="0"/>
                <a:ea typeface="+mj-ea"/>
              </a:rPr>
              <a:t>Conda</a:t>
            </a:r>
            <a:r>
              <a:rPr lang="en-US" sz="2800" b="1" dirty="0">
                <a:solidFill>
                  <a:schemeClr val="tx2"/>
                </a:solidFill>
                <a:latin typeface="Aptos Black" panose="020B0004020202020204" pitchFamily="34" charset="0"/>
                <a:ea typeface="+mj-ea"/>
              </a:rPr>
              <a:t> + </a:t>
            </a:r>
            <a:r>
              <a:rPr lang="en-US" sz="2800" b="1" dirty="0" err="1">
                <a:solidFill>
                  <a:schemeClr val="tx2"/>
                </a:solidFill>
                <a:latin typeface="Aptos Black" panose="020B0004020202020204" pitchFamily="34" charset="0"/>
                <a:ea typeface="+mj-ea"/>
              </a:rPr>
              <a:t>Jupyter</a:t>
            </a:r>
            <a:r>
              <a:rPr lang="en-US" sz="2800" b="1" dirty="0">
                <a:solidFill>
                  <a:schemeClr val="tx2"/>
                </a:solidFill>
                <a:latin typeface="Aptos Black" panose="020B0004020202020204" pitchFamily="34" charset="0"/>
                <a:ea typeface="+mj-ea"/>
              </a:rPr>
              <a:t> + Packages</a:t>
            </a:r>
            <a:endParaRPr lang="el-GR" sz="2800" b="1" dirty="0">
              <a:latin typeface="Aptos" panose="020B0004020202020204" pitchFamily="34" charset="0"/>
            </a:endParaRPr>
          </a:p>
        </p:txBody>
      </p:sp>
      <p:pic>
        <p:nvPicPr>
          <p:cNvPr id="3" name="Picture 2">
            <a:extLst>
              <a:ext uri="{FF2B5EF4-FFF2-40B4-BE49-F238E27FC236}">
                <a16:creationId xmlns:a16="http://schemas.microsoft.com/office/drawing/2014/main" id="{AA88D2FB-F6D9-F9BA-8BC2-CABCB371D5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17703" y="5344062"/>
            <a:ext cx="9570226" cy="4626314"/>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2806B280-2A87-9870-1FDE-1230A68CDEB0}"/>
              </a:ext>
            </a:extLst>
          </p:cNvPr>
          <p:cNvSpPr/>
          <p:nvPr/>
        </p:nvSpPr>
        <p:spPr>
          <a:xfrm>
            <a:off x="6629400" y="8039100"/>
            <a:ext cx="1295049" cy="457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5A32348-6C09-B684-1EC4-FCA47C9FA3B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1055632" y="5557152"/>
            <a:ext cx="6641121" cy="3887681"/>
          </a:xfrm>
          <a:prstGeom prst="rect">
            <a:avLst/>
          </a:prstGeom>
          <a:ln>
            <a:noFill/>
          </a:ln>
          <a:effectLst>
            <a:outerShdw blurRad="292100" dist="139700" dir="2700000" algn="tl" rotWithShape="0">
              <a:srgbClr val="333333">
                <a:alpha val="65000"/>
              </a:srgbClr>
            </a:outerShdw>
          </a:effectLst>
        </p:spPr>
      </p:pic>
      <p:cxnSp>
        <p:nvCxnSpPr>
          <p:cNvPr id="8" name="Straight Arrow Connector 7">
            <a:extLst>
              <a:ext uri="{FF2B5EF4-FFF2-40B4-BE49-F238E27FC236}">
                <a16:creationId xmlns:a16="http://schemas.microsoft.com/office/drawing/2014/main" id="{B6C5853D-BA9E-DD87-5DCE-A55576EB3C3E}"/>
              </a:ext>
            </a:extLst>
          </p:cNvPr>
          <p:cNvCxnSpPr>
            <a:cxnSpLocks/>
            <a:endCxn id="6" idx="1"/>
          </p:cNvCxnSpPr>
          <p:nvPr/>
        </p:nvCxnSpPr>
        <p:spPr>
          <a:xfrm flipV="1">
            <a:off x="7924449" y="7500993"/>
            <a:ext cx="2972151" cy="766707"/>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96E5436C-D395-4286-8B22-FB318623858B}"/>
              </a:ext>
            </a:extLst>
          </p:cNvPr>
          <p:cNvSpPr txBox="1"/>
          <p:nvPr/>
        </p:nvSpPr>
        <p:spPr>
          <a:xfrm>
            <a:off x="588647" y="3619500"/>
            <a:ext cx="13892233" cy="1692771"/>
          </a:xfrm>
          <a:prstGeom prst="rect">
            <a:avLst/>
          </a:prstGeom>
          <a:noFill/>
        </p:spPr>
        <p:txBody>
          <a:bodyPr wrap="square" rtlCol="0">
            <a:spAutoFit/>
          </a:bodyPr>
          <a:lstStyle/>
          <a:p>
            <a:pPr algn="just"/>
            <a:r>
              <a:rPr lang="en-US" sz="2800" dirty="0">
                <a:latin typeface="Aptos" panose="020B0004020202020204" pitchFamily="34" charset="0"/>
              </a:rPr>
              <a:t>🧱 1. </a:t>
            </a:r>
            <a:r>
              <a:rPr lang="en-US" sz="2800" b="1" dirty="0">
                <a:latin typeface="Aptos" panose="020B0004020202020204" pitchFamily="34" charset="0"/>
              </a:rPr>
              <a:t>Install Required Tools (if not already installed)</a:t>
            </a:r>
          </a:p>
          <a:p>
            <a:pPr algn="just"/>
            <a:endParaRPr lang="en-US" sz="2800" b="1" dirty="0">
              <a:latin typeface="Aptos" panose="020B0004020202020204" pitchFamily="34" charset="0"/>
            </a:endParaRPr>
          </a:p>
          <a:p>
            <a:pPr marL="342900" indent="-342900" algn="just">
              <a:buFont typeface="Arial" panose="020B0604020202020204" pitchFamily="34" charset="0"/>
              <a:buChar char="•"/>
            </a:pPr>
            <a:r>
              <a:rPr lang="en-US" sz="2400" dirty="0">
                <a:latin typeface="Aptos" panose="020B0004020202020204" pitchFamily="34" charset="0"/>
              </a:rPr>
              <a:t>Download </a:t>
            </a:r>
            <a:r>
              <a:rPr lang="en-US" sz="2400" dirty="0" err="1">
                <a:latin typeface="Aptos" panose="020B0004020202020204" pitchFamily="34" charset="0"/>
              </a:rPr>
              <a:t>Conda</a:t>
            </a:r>
            <a:r>
              <a:rPr lang="en-US" sz="2400" dirty="0">
                <a:latin typeface="Aptos" panose="020B0004020202020204" pitchFamily="34" charset="0"/>
              </a:rPr>
              <a:t> from: </a:t>
            </a:r>
            <a:r>
              <a:rPr lang="en-US" sz="2400" b="1" u="sng" dirty="0">
                <a:solidFill>
                  <a:srgbClr val="00B0F0"/>
                </a:solidFill>
                <a:latin typeface="Aptos" panose="020B0004020202020204" pitchFamily="34" charset="0"/>
                <a:hlinkClick r:id="rId7">
                  <a:extLst>
                    <a:ext uri="{A12FA001-AC4F-418D-AE19-62706E023703}">
                      <ahyp:hlinkClr xmlns:ahyp="http://schemas.microsoft.com/office/drawing/2018/hyperlinkcolor" val="tx"/>
                    </a:ext>
                  </a:extLst>
                </a:hlinkClick>
              </a:rPr>
              <a:t>https://www.anaconda.com/download</a:t>
            </a:r>
            <a:endParaRPr lang="en-US" sz="2400" b="1" u="sng" dirty="0">
              <a:solidFill>
                <a:srgbClr val="00B0F0"/>
              </a:solidFill>
              <a:latin typeface="Aptos" panose="020B0004020202020204" pitchFamily="34" charset="0"/>
            </a:endParaRPr>
          </a:p>
          <a:p>
            <a:pPr marL="342900" indent="-342900" algn="just">
              <a:buFont typeface="Arial" panose="020B0604020202020204" pitchFamily="34" charset="0"/>
              <a:buChar char="•"/>
            </a:pPr>
            <a:endParaRPr lang="en-US" sz="2400" b="1" u="sng" dirty="0">
              <a:solidFill>
                <a:srgbClr val="00B0F0"/>
              </a:solidFill>
              <a:latin typeface="Aptos" panose="020B0004020202020204" pitchFamily="34" charset="0"/>
            </a:endParaRPr>
          </a:p>
        </p:txBody>
      </p:sp>
      <p:sp>
        <p:nvSpPr>
          <p:cNvPr id="33" name="TextBox 32">
            <a:extLst>
              <a:ext uri="{FF2B5EF4-FFF2-40B4-BE49-F238E27FC236}">
                <a16:creationId xmlns:a16="http://schemas.microsoft.com/office/drawing/2014/main" id="{A809C015-9194-D6ED-792D-5FEF43EF18C1}"/>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35" name="object 6">
            <a:extLst>
              <a:ext uri="{FF2B5EF4-FFF2-40B4-BE49-F238E27FC236}">
                <a16:creationId xmlns:a16="http://schemas.microsoft.com/office/drawing/2014/main" id="{043C7FE0-0253-D3D0-768F-5945495716F0}"/>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36" name="TextBox 35">
            <a:extLst>
              <a:ext uri="{FF2B5EF4-FFF2-40B4-BE49-F238E27FC236}">
                <a16:creationId xmlns:a16="http://schemas.microsoft.com/office/drawing/2014/main" id="{9A3E832C-52B2-8F0E-5B63-37DAE23FA8DD}"/>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37" name="TextBox 36">
            <a:extLst>
              <a:ext uri="{FF2B5EF4-FFF2-40B4-BE49-F238E27FC236}">
                <a16:creationId xmlns:a16="http://schemas.microsoft.com/office/drawing/2014/main" id="{FF2C2F8C-2896-1C66-E3E4-4FACC77FEF36}"/>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38" name="TextBox 37">
            <a:extLst>
              <a:ext uri="{FF2B5EF4-FFF2-40B4-BE49-F238E27FC236}">
                <a16:creationId xmlns:a16="http://schemas.microsoft.com/office/drawing/2014/main" id="{3968CE38-0ED3-CF98-EEB2-C776DBC92369}"/>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39" name="Graphic 38" descr="Gears with solid fill">
            <a:extLst>
              <a:ext uri="{FF2B5EF4-FFF2-40B4-BE49-F238E27FC236}">
                <a16:creationId xmlns:a16="http://schemas.microsoft.com/office/drawing/2014/main" id="{5FCC03AD-65BF-3BA8-0F5D-5BA93AEDB9F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965842" y="383227"/>
            <a:ext cx="962090" cy="962090"/>
          </a:xfrm>
          <a:prstGeom prst="rect">
            <a:avLst/>
          </a:prstGeom>
        </p:spPr>
      </p:pic>
      <p:pic>
        <p:nvPicPr>
          <p:cNvPr id="40" name="Graphic 39" descr="Continuous Improvement with solid fill">
            <a:extLst>
              <a:ext uri="{FF2B5EF4-FFF2-40B4-BE49-F238E27FC236}">
                <a16:creationId xmlns:a16="http://schemas.microsoft.com/office/drawing/2014/main" id="{D1D55DAD-9545-2AF0-FD88-ECFEE57EA43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2289962" y="364399"/>
            <a:ext cx="914400" cy="914400"/>
          </a:xfrm>
          <a:prstGeom prst="rect">
            <a:avLst/>
          </a:prstGeom>
        </p:spPr>
      </p:pic>
      <p:pic>
        <p:nvPicPr>
          <p:cNvPr id="41" name="Graphic 40" descr="Head with gears outline">
            <a:extLst>
              <a:ext uri="{FF2B5EF4-FFF2-40B4-BE49-F238E27FC236}">
                <a16:creationId xmlns:a16="http://schemas.microsoft.com/office/drawing/2014/main" id="{BDCC5E4C-C5C2-1CB1-291C-09078636C7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04755" y="407072"/>
            <a:ext cx="914400" cy="914400"/>
          </a:xfrm>
          <a:prstGeom prst="rect">
            <a:avLst/>
          </a:prstGeom>
        </p:spPr>
      </p:pic>
      <p:sp>
        <p:nvSpPr>
          <p:cNvPr id="42" name="TextBox 41">
            <a:extLst>
              <a:ext uri="{FF2B5EF4-FFF2-40B4-BE49-F238E27FC236}">
                <a16:creationId xmlns:a16="http://schemas.microsoft.com/office/drawing/2014/main" id="{F5527EEE-832F-B06B-ED15-7906150C5060}"/>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43" name="Graphic 42" descr="Classroom with solid fill">
            <a:extLst>
              <a:ext uri="{FF2B5EF4-FFF2-40B4-BE49-F238E27FC236}">
                <a16:creationId xmlns:a16="http://schemas.microsoft.com/office/drawing/2014/main" id="{B9830676-23F5-CF4A-0D36-E8345806C72D}"/>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5632647" y="334982"/>
            <a:ext cx="914400" cy="914400"/>
          </a:xfrm>
          <a:prstGeom prst="rect">
            <a:avLst/>
          </a:prstGeom>
        </p:spPr>
      </p:pic>
      <p:sp>
        <p:nvSpPr>
          <p:cNvPr id="44" name="TextBox 43">
            <a:extLst>
              <a:ext uri="{FF2B5EF4-FFF2-40B4-BE49-F238E27FC236}">
                <a16:creationId xmlns:a16="http://schemas.microsoft.com/office/drawing/2014/main" id="{B988FE03-9494-0667-0EF1-1AA35AC9EE27}"/>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45" name="Graphic 44" descr="Gears with solid fill">
            <a:extLst>
              <a:ext uri="{FF2B5EF4-FFF2-40B4-BE49-F238E27FC236}">
                <a16:creationId xmlns:a16="http://schemas.microsoft.com/office/drawing/2014/main" id="{ABA78226-5A83-26AA-7C96-5D3990FA56D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228874" y="297448"/>
            <a:ext cx="962090" cy="962090"/>
          </a:xfrm>
          <a:prstGeom prst="rect">
            <a:avLst/>
          </a:prstGeom>
        </p:spPr>
      </p:pic>
      <p:sp>
        <p:nvSpPr>
          <p:cNvPr id="2" name="Freeform: Shape 1">
            <a:extLst>
              <a:ext uri="{FF2B5EF4-FFF2-40B4-BE49-F238E27FC236}">
                <a16:creationId xmlns:a16="http://schemas.microsoft.com/office/drawing/2014/main" id="{07D16BFC-FA21-977C-0397-D1ADB5B20E10}"/>
              </a:ext>
            </a:extLst>
          </p:cNvPr>
          <p:cNvSpPr/>
          <p:nvPr/>
        </p:nvSpPr>
        <p:spPr>
          <a:xfrm>
            <a:off x="4907800" y="1767676"/>
            <a:ext cx="3321800" cy="47192"/>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4527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65" name="TextBox 64">
            <a:extLst>
              <a:ext uri="{FF2B5EF4-FFF2-40B4-BE49-F238E27FC236}">
                <a16:creationId xmlns:a16="http://schemas.microsoft.com/office/drawing/2014/main" id="{4C3959B7-A125-4596-88AB-E1587BA38A98}"/>
              </a:ext>
            </a:extLst>
          </p:cNvPr>
          <p:cNvSpPr txBox="1"/>
          <p:nvPr/>
        </p:nvSpPr>
        <p:spPr>
          <a:xfrm>
            <a:off x="588647" y="3619500"/>
            <a:ext cx="13892233" cy="2431435"/>
          </a:xfrm>
          <a:prstGeom prst="rect">
            <a:avLst/>
          </a:prstGeom>
          <a:noFill/>
        </p:spPr>
        <p:txBody>
          <a:bodyPr wrap="square" rtlCol="0">
            <a:spAutoFit/>
          </a:bodyPr>
          <a:lstStyle/>
          <a:p>
            <a:pPr algn="just"/>
            <a:r>
              <a:rPr lang="en-US" sz="2800" dirty="0">
                <a:latin typeface="Aptos" panose="020B0004020202020204" pitchFamily="34" charset="0"/>
              </a:rPr>
              <a:t>🧱 1. </a:t>
            </a:r>
            <a:r>
              <a:rPr lang="en-US" sz="2800" b="1" dirty="0">
                <a:latin typeface="Aptos" panose="020B0004020202020204" pitchFamily="34" charset="0"/>
              </a:rPr>
              <a:t>Install Required Tools (if not already installed)</a:t>
            </a:r>
          </a:p>
          <a:p>
            <a:pPr algn="just"/>
            <a:endParaRPr lang="en-US" sz="2800" b="1" dirty="0">
              <a:latin typeface="Aptos" panose="020B0004020202020204" pitchFamily="34" charset="0"/>
            </a:endParaRPr>
          </a:p>
          <a:p>
            <a:pPr marL="342900" indent="-342900" algn="just">
              <a:buFont typeface="Arial" panose="020B0604020202020204" pitchFamily="34" charset="0"/>
              <a:buChar char="•"/>
            </a:pPr>
            <a:r>
              <a:rPr lang="en-US" sz="2400" dirty="0">
                <a:latin typeface="Aptos" panose="020B0004020202020204" pitchFamily="34" charset="0"/>
              </a:rPr>
              <a:t>Download </a:t>
            </a:r>
            <a:r>
              <a:rPr lang="en-US" sz="2400" dirty="0" err="1">
                <a:latin typeface="Aptos" panose="020B0004020202020204" pitchFamily="34" charset="0"/>
              </a:rPr>
              <a:t>Conda</a:t>
            </a:r>
            <a:r>
              <a:rPr lang="en-US" sz="2400" dirty="0">
                <a:latin typeface="Aptos" panose="020B0004020202020204" pitchFamily="34" charset="0"/>
              </a:rPr>
              <a:t> from: </a:t>
            </a:r>
            <a:r>
              <a:rPr lang="en-US" sz="2400" b="1" u="sng" dirty="0">
                <a:solidFill>
                  <a:srgbClr val="00B0F0"/>
                </a:solidFill>
                <a:latin typeface="Aptos" panose="020B0004020202020204" pitchFamily="34" charset="0"/>
                <a:hlinkClick r:id="rId5">
                  <a:extLst>
                    <a:ext uri="{A12FA001-AC4F-418D-AE19-62706E023703}">
                      <ahyp:hlinkClr xmlns:ahyp="http://schemas.microsoft.com/office/drawing/2018/hyperlinkcolor" val="tx"/>
                    </a:ext>
                  </a:extLst>
                </a:hlinkClick>
              </a:rPr>
              <a:t>https://www.anaconda.com/download</a:t>
            </a:r>
            <a:endParaRPr lang="en-US" sz="2400" b="1" u="sng" dirty="0">
              <a:solidFill>
                <a:srgbClr val="00B0F0"/>
              </a:solidFill>
              <a:latin typeface="Aptos" panose="020B0004020202020204" pitchFamily="34" charset="0"/>
            </a:endParaRPr>
          </a:p>
          <a:p>
            <a:pPr marL="342900" indent="-342900" algn="just">
              <a:buFont typeface="Arial" panose="020B0604020202020204" pitchFamily="34" charset="0"/>
              <a:buChar char="•"/>
            </a:pPr>
            <a:endParaRPr lang="en-US" sz="2400" b="1" u="sng" dirty="0">
              <a:solidFill>
                <a:srgbClr val="00B0F0"/>
              </a:solidFill>
              <a:latin typeface="Aptos" panose="020B0004020202020204" pitchFamily="34" charset="0"/>
            </a:endParaRPr>
          </a:p>
          <a:p>
            <a:pPr marL="342900" indent="-342900" algn="just">
              <a:buFont typeface="Arial" panose="020B0604020202020204" pitchFamily="34" charset="0"/>
              <a:buChar char="•"/>
            </a:pPr>
            <a:r>
              <a:rPr lang="en-US" sz="2400" dirty="0">
                <a:latin typeface="Aptos" panose="020B0004020202020204" pitchFamily="34" charset="0"/>
              </a:rPr>
              <a:t>Download VS Code from: </a:t>
            </a:r>
            <a:r>
              <a:rPr lang="en-US" sz="2400" b="1" u="sng" dirty="0">
                <a:solidFill>
                  <a:srgbClr val="00B0F0"/>
                </a:solidFill>
                <a:latin typeface="Aptos" panose="020B0004020202020204" pitchFamily="34" charset="0"/>
                <a:hlinkClick r:id="rId6">
                  <a:extLst>
                    <a:ext uri="{A12FA001-AC4F-418D-AE19-62706E023703}">
                      <ahyp:hlinkClr xmlns:ahyp="http://schemas.microsoft.com/office/drawing/2018/hyperlinkcolor" val="tx"/>
                    </a:ext>
                  </a:extLst>
                </a:hlinkClick>
              </a:rPr>
              <a:t>https://code.visualstudio.com/</a:t>
            </a:r>
            <a:endParaRPr lang="en-US" sz="2400" b="1" u="sng" dirty="0">
              <a:solidFill>
                <a:srgbClr val="00B0F0"/>
              </a:solidFill>
              <a:latin typeface="Aptos" panose="020B0004020202020204" pitchFamily="34" charset="0"/>
            </a:endParaRPr>
          </a:p>
          <a:p>
            <a:pPr marL="342900" indent="-342900" algn="just">
              <a:buFont typeface="Arial" panose="020B0604020202020204" pitchFamily="34" charset="0"/>
              <a:buChar char="•"/>
            </a:pPr>
            <a:endParaRPr lang="en-US" sz="2400" b="1" u="sng" dirty="0">
              <a:solidFill>
                <a:srgbClr val="00B0F0"/>
              </a:solidFill>
              <a:latin typeface="Aptos" panose="020B0004020202020204" pitchFamily="34" charset="0"/>
            </a:endParaRPr>
          </a:p>
        </p:txBody>
      </p:sp>
      <p:sp>
        <p:nvSpPr>
          <p:cNvPr id="66" name="TextBox 65">
            <a:extLst>
              <a:ext uri="{FF2B5EF4-FFF2-40B4-BE49-F238E27FC236}">
                <a16:creationId xmlns:a16="http://schemas.microsoft.com/office/drawing/2014/main" id="{21D16A4A-049C-EC8C-481D-872BCB8F7223}"/>
              </a:ext>
            </a:extLst>
          </p:cNvPr>
          <p:cNvSpPr txBox="1"/>
          <p:nvPr/>
        </p:nvSpPr>
        <p:spPr>
          <a:xfrm>
            <a:off x="152400" y="2440083"/>
            <a:ext cx="8077200" cy="523220"/>
          </a:xfrm>
          <a:prstGeom prst="rect">
            <a:avLst/>
          </a:prstGeom>
          <a:noFill/>
          <a:ln>
            <a:solidFill>
              <a:schemeClr val="tx1">
                <a:lumMod val="65000"/>
                <a:lumOff val="35000"/>
              </a:schemeClr>
            </a:solidFill>
          </a:ln>
        </p:spPr>
        <p:txBody>
          <a:bodyPr wrap="square" rtlCol="0">
            <a:spAutoFit/>
          </a:bodyPr>
          <a:lstStyle/>
          <a:p>
            <a:r>
              <a:rPr lang="en-US" sz="2800" b="1" dirty="0">
                <a:solidFill>
                  <a:schemeClr val="tx2"/>
                </a:solidFill>
                <a:latin typeface="Aptos Black" panose="020B0004020202020204" pitchFamily="34" charset="0"/>
                <a:ea typeface="+mj-ea"/>
              </a:rPr>
              <a:t>Step-by-Step: </a:t>
            </a:r>
            <a:r>
              <a:rPr lang="en-US" sz="2800" b="1" dirty="0" err="1">
                <a:solidFill>
                  <a:schemeClr val="tx2"/>
                </a:solidFill>
                <a:latin typeface="Aptos Black" panose="020B0004020202020204" pitchFamily="34" charset="0"/>
                <a:ea typeface="+mj-ea"/>
              </a:rPr>
              <a:t>Conda</a:t>
            </a:r>
            <a:r>
              <a:rPr lang="en-US" sz="2800" b="1" dirty="0">
                <a:solidFill>
                  <a:schemeClr val="tx2"/>
                </a:solidFill>
                <a:latin typeface="Aptos Black" panose="020B0004020202020204" pitchFamily="34" charset="0"/>
                <a:ea typeface="+mj-ea"/>
              </a:rPr>
              <a:t> + </a:t>
            </a:r>
            <a:r>
              <a:rPr lang="en-US" sz="2800" b="1" dirty="0" err="1">
                <a:solidFill>
                  <a:schemeClr val="tx2"/>
                </a:solidFill>
                <a:latin typeface="Aptos Black" panose="020B0004020202020204" pitchFamily="34" charset="0"/>
                <a:ea typeface="+mj-ea"/>
              </a:rPr>
              <a:t>Jupyter</a:t>
            </a:r>
            <a:r>
              <a:rPr lang="en-US" sz="2800" b="1" dirty="0">
                <a:solidFill>
                  <a:schemeClr val="tx2"/>
                </a:solidFill>
                <a:latin typeface="Aptos Black" panose="020B0004020202020204" pitchFamily="34" charset="0"/>
                <a:ea typeface="+mj-ea"/>
              </a:rPr>
              <a:t> + Packages</a:t>
            </a:r>
            <a:endParaRPr lang="el-GR" sz="2800" b="1" dirty="0">
              <a:latin typeface="Aptos" panose="020B0004020202020204" pitchFamily="34" charset="0"/>
            </a:endParaRPr>
          </a:p>
        </p:txBody>
      </p:sp>
      <p:pic>
        <p:nvPicPr>
          <p:cNvPr id="5" name="Picture 4">
            <a:extLst>
              <a:ext uri="{FF2B5EF4-FFF2-40B4-BE49-F238E27FC236}">
                <a16:creationId xmlns:a16="http://schemas.microsoft.com/office/drawing/2014/main" id="{0451BDF2-903C-B256-6344-62F36F69D395}"/>
              </a:ext>
            </a:extLst>
          </p:cNvPr>
          <p:cNvPicPr>
            <a:picLocks noChangeAspect="1"/>
          </p:cNvPicPr>
          <p:nvPr/>
        </p:nvPicPr>
        <p:blipFill>
          <a:blip r:embed="rId7"/>
          <a:stretch>
            <a:fillRect/>
          </a:stretch>
        </p:blipFill>
        <p:spPr>
          <a:xfrm>
            <a:off x="9887929" y="5219556"/>
            <a:ext cx="7889657" cy="4470021"/>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2C7C6ABA-7FEE-80E2-8A3F-B3F3520E5B79}"/>
              </a:ext>
            </a:extLst>
          </p:cNvPr>
          <p:cNvSpPr/>
          <p:nvPr/>
        </p:nvSpPr>
        <p:spPr>
          <a:xfrm>
            <a:off x="12192000" y="7075825"/>
            <a:ext cx="1981200" cy="5751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F76C2C1-2CF8-6369-C3EA-11216881B54E}"/>
              </a:ext>
            </a:extLst>
          </p:cNvPr>
          <p:cNvSpPr txBox="1"/>
          <p:nvPr/>
        </p:nvSpPr>
        <p:spPr>
          <a:xfrm>
            <a:off x="9908880" y="4767688"/>
            <a:ext cx="9144000" cy="461665"/>
          </a:xfrm>
          <a:prstGeom prst="rect">
            <a:avLst/>
          </a:prstGeom>
          <a:noFill/>
        </p:spPr>
        <p:txBody>
          <a:bodyPr wrap="square">
            <a:spAutoFit/>
          </a:bodyPr>
          <a:lstStyle/>
          <a:p>
            <a:pPr algn="l"/>
            <a:r>
              <a:rPr lang="en-US" sz="2400" dirty="0">
                <a:latin typeface="Aptos" panose="020B0004020202020204" pitchFamily="34" charset="0"/>
              </a:rPr>
              <a:t>Run the installer and follow the default installation steps</a:t>
            </a:r>
          </a:p>
        </p:txBody>
      </p:sp>
      <p:sp>
        <p:nvSpPr>
          <p:cNvPr id="12" name="TextBox 11">
            <a:extLst>
              <a:ext uri="{FF2B5EF4-FFF2-40B4-BE49-F238E27FC236}">
                <a16:creationId xmlns:a16="http://schemas.microsoft.com/office/drawing/2014/main" id="{FEFE80DE-74CF-3796-C58B-FE9684E8C5F3}"/>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13" name="object 6">
            <a:extLst>
              <a:ext uri="{FF2B5EF4-FFF2-40B4-BE49-F238E27FC236}">
                <a16:creationId xmlns:a16="http://schemas.microsoft.com/office/drawing/2014/main" id="{AF7A868A-8EE7-4A24-5A7E-27BEED709A52}"/>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14" name="TextBox 13">
            <a:extLst>
              <a:ext uri="{FF2B5EF4-FFF2-40B4-BE49-F238E27FC236}">
                <a16:creationId xmlns:a16="http://schemas.microsoft.com/office/drawing/2014/main" id="{9DE86D05-F998-5E1A-ACDB-2211CBC00A77}"/>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15" name="TextBox 14">
            <a:extLst>
              <a:ext uri="{FF2B5EF4-FFF2-40B4-BE49-F238E27FC236}">
                <a16:creationId xmlns:a16="http://schemas.microsoft.com/office/drawing/2014/main" id="{39DBD030-8890-B135-EE75-16A2394FCCE0}"/>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16" name="TextBox 15">
            <a:extLst>
              <a:ext uri="{FF2B5EF4-FFF2-40B4-BE49-F238E27FC236}">
                <a16:creationId xmlns:a16="http://schemas.microsoft.com/office/drawing/2014/main" id="{EAAE5E3F-F2B2-FB6A-D5D2-A706A2A48D45}"/>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17" name="Graphic 16" descr="Gears with solid fill">
            <a:extLst>
              <a:ext uri="{FF2B5EF4-FFF2-40B4-BE49-F238E27FC236}">
                <a16:creationId xmlns:a16="http://schemas.microsoft.com/office/drawing/2014/main" id="{46863B09-5FC9-8775-18E2-C70F7C78530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965842" y="383227"/>
            <a:ext cx="962090" cy="962090"/>
          </a:xfrm>
          <a:prstGeom prst="rect">
            <a:avLst/>
          </a:prstGeom>
        </p:spPr>
      </p:pic>
      <p:pic>
        <p:nvPicPr>
          <p:cNvPr id="18" name="Graphic 17" descr="Continuous Improvement with solid fill">
            <a:extLst>
              <a:ext uri="{FF2B5EF4-FFF2-40B4-BE49-F238E27FC236}">
                <a16:creationId xmlns:a16="http://schemas.microsoft.com/office/drawing/2014/main" id="{DDC867BF-CE08-2AEA-A8F6-5CE831C3BF8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2289962" y="364399"/>
            <a:ext cx="914400" cy="914400"/>
          </a:xfrm>
          <a:prstGeom prst="rect">
            <a:avLst/>
          </a:prstGeom>
        </p:spPr>
      </p:pic>
      <p:pic>
        <p:nvPicPr>
          <p:cNvPr id="19" name="Graphic 18" descr="Head with gears outline">
            <a:extLst>
              <a:ext uri="{FF2B5EF4-FFF2-40B4-BE49-F238E27FC236}">
                <a16:creationId xmlns:a16="http://schemas.microsoft.com/office/drawing/2014/main" id="{48223D98-9A41-871E-F3C2-DC6EAB679C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04755" y="407072"/>
            <a:ext cx="914400" cy="914400"/>
          </a:xfrm>
          <a:prstGeom prst="rect">
            <a:avLst/>
          </a:prstGeom>
        </p:spPr>
      </p:pic>
      <p:sp>
        <p:nvSpPr>
          <p:cNvPr id="20" name="TextBox 19">
            <a:extLst>
              <a:ext uri="{FF2B5EF4-FFF2-40B4-BE49-F238E27FC236}">
                <a16:creationId xmlns:a16="http://schemas.microsoft.com/office/drawing/2014/main" id="{E362C3A0-1D25-4071-2A33-B6A2F07C50BB}"/>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21" name="Graphic 20" descr="Classroom with solid fill">
            <a:extLst>
              <a:ext uri="{FF2B5EF4-FFF2-40B4-BE49-F238E27FC236}">
                <a16:creationId xmlns:a16="http://schemas.microsoft.com/office/drawing/2014/main" id="{E225A505-264B-F91F-55E6-E26F138576D5}"/>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5632647" y="334982"/>
            <a:ext cx="914400" cy="914400"/>
          </a:xfrm>
          <a:prstGeom prst="rect">
            <a:avLst/>
          </a:prstGeom>
        </p:spPr>
      </p:pic>
      <p:sp>
        <p:nvSpPr>
          <p:cNvPr id="22" name="TextBox 21">
            <a:extLst>
              <a:ext uri="{FF2B5EF4-FFF2-40B4-BE49-F238E27FC236}">
                <a16:creationId xmlns:a16="http://schemas.microsoft.com/office/drawing/2014/main" id="{6B438215-4C0E-AD5D-4059-2BBC83B1C17E}"/>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33" name="Graphic 32" descr="Gears with solid fill">
            <a:extLst>
              <a:ext uri="{FF2B5EF4-FFF2-40B4-BE49-F238E27FC236}">
                <a16:creationId xmlns:a16="http://schemas.microsoft.com/office/drawing/2014/main" id="{6CC635EE-BD09-FC59-5CAD-ECFE2FCD8DB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228874" y="297448"/>
            <a:ext cx="962090" cy="962090"/>
          </a:xfrm>
          <a:prstGeom prst="rect">
            <a:avLst/>
          </a:prstGeom>
        </p:spPr>
      </p:pic>
      <p:sp>
        <p:nvSpPr>
          <p:cNvPr id="2" name="Freeform: Shape 1">
            <a:extLst>
              <a:ext uri="{FF2B5EF4-FFF2-40B4-BE49-F238E27FC236}">
                <a16:creationId xmlns:a16="http://schemas.microsoft.com/office/drawing/2014/main" id="{3B4662C1-9E40-7D82-FEDE-549AAB289F7B}"/>
              </a:ext>
            </a:extLst>
          </p:cNvPr>
          <p:cNvSpPr/>
          <p:nvPr/>
        </p:nvSpPr>
        <p:spPr>
          <a:xfrm>
            <a:off x="4907800" y="1767676"/>
            <a:ext cx="3321800" cy="47192"/>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742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65" name="TextBox 64">
            <a:extLst>
              <a:ext uri="{FF2B5EF4-FFF2-40B4-BE49-F238E27FC236}">
                <a16:creationId xmlns:a16="http://schemas.microsoft.com/office/drawing/2014/main" id="{4C3959B7-A125-4596-88AB-E1587BA38A98}"/>
              </a:ext>
            </a:extLst>
          </p:cNvPr>
          <p:cNvSpPr txBox="1"/>
          <p:nvPr/>
        </p:nvSpPr>
        <p:spPr>
          <a:xfrm>
            <a:off x="588647" y="3619500"/>
            <a:ext cx="13892233" cy="7232749"/>
          </a:xfrm>
          <a:prstGeom prst="rect">
            <a:avLst/>
          </a:prstGeom>
          <a:noFill/>
        </p:spPr>
        <p:txBody>
          <a:bodyPr wrap="square" rtlCol="0">
            <a:spAutoFit/>
          </a:bodyPr>
          <a:lstStyle/>
          <a:p>
            <a:pPr algn="just"/>
            <a:r>
              <a:rPr lang="en-US" sz="2800" dirty="0">
                <a:latin typeface="Aptos" panose="020B0004020202020204" pitchFamily="34" charset="0"/>
              </a:rPr>
              <a:t>🧱 1. </a:t>
            </a:r>
            <a:r>
              <a:rPr lang="en-US" sz="2800" b="1" dirty="0">
                <a:latin typeface="Aptos" panose="020B0004020202020204" pitchFamily="34" charset="0"/>
              </a:rPr>
              <a:t>Install Required Tools (if not already installed)</a:t>
            </a:r>
          </a:p>
          <a:p>
            <a:pPr algn="just"/>
            <a:endParaRPr lang="en-US" sz="2800" b="1" dirty="0">
              <a:latin typeface="Aptos" panose="020B0004020202020204" pitchFamily="34" charset="0"/>
            </a:endParaRPr>
          </a:p>
          <a:p>
            <a:pPr marL="342900" lvl="3" indent="-342900" algn="just">
              <a:buFont typeface="Arial" panose="020B0604020202020204" pitchFamily="34" charset="0"/>
              <a:buChar char="•"/>
            </a:pPr>
            <a:r>
              <a:rPr lang="en-US" sz="2400" dirty="0">
                <a:latin typeface="Aptos" panose="020B0004020202020204" pitchFamily="34" charset="0"/>
              </a:rPr>
              <a:t>Download </a:t>
            </a:r>
            <a:r>
              <a:rPr lang="en-US" sz="2400" dirty="0" err="1">
                <a:latin typeface="Aptos" panose="020B0004020202020204" pitchFamily="34" charset="0"/>
              </a:rPr>
              <a:t>Conda</a:t>
            </a:r>
            <a:r>
              <a:rPr lang="en-US" sz="2400" dirty="0">
                <a:latin typeface="Aptos" panose="020B0004020202020204" pitchFamily="34" charset="0"/>
              </a:rPr>
              <a:t> from: </a:t>
            </a:r>
            <a:r>
              <a:rPr lang="en-US" sz="2400" b="1" u="sng" dirty="0">
                <a:solidFill>
                  <a:srgbClr val="00B0F0"/>
                </a:solidFill>
                <a:latin typeface="Aptos" panose="020B0004020202020204" pitchFamily="34" charset="0"/>
                <a:hlinkClick r:id="rId5">
                  <a:extLst>
                    <a:ext uri="{A12FA001-AC4F-418D-AE19-62706E023703}">
                      <ahyp:hlinkClr xmlns:ahyp="http://schemas.microsoft.com/office/drawing/2018/hyperlinkcolor" val="tx"/>
                    </a:ext>
                  </a:extLst>
                </a:hlinkClick>
              </a:rPr>
              <a:t>https://www.anaconda.com/download</a:t>
            </a:r>
            <a:endParaRPr lang="en-US" sz="2400" b="1" u="sng" dirty="0">
              <a:solidFill>
                <a:srgbClr val="00B0F0"/>
              </a:solidFill>
              <a:latin typeface="Aptos" panose="020B0004020202020204" pitchFamily="34" charset="0"/>
            </a:endParaRPr>
          </a:p>
          <a:p>
            <a:pPr marL="342900" lvl="3" indent="-342900" algn="just">
              <a:buFont typeface="Arial" panose="020B0604020202020204" pitchFamily="34" charset="0"/>
              <a:buChar char="•"/>
            </a:pPr>
            <a:endParaRPr lang="en-US" sz="2400" b="1" u="sng" dirty="0">
              <a:solidFill>
                <a:srgbClr val="00B0F0"/>
              </a:solidFill>
              <a:latin typeface="Aptos" panose="020B0004020202020204" pitchFamily="34" charset="0"/>
            </a:endParaRPr>
          </a:p>
          <a:p>
            <a:pPr marL="342900" lvl="3" indent="-342900" algn="just">
              <a:buFont typeface="Arial" panose="020B0604020202020204" pitchFamily="34" charset="0"/>
              <a:buChar char="•"/>
            </a:pPr>
            <a:r>
              <a:rPr lang="en-US" sz="2400" dirty="0">
                <a:latin typeface="Aptos" panose="020B0004020202020204" pitchFamily="34" charset="0"/>
              </a:rPr>
              <a:t>Download VS Code from: </a:t>
            </a:r>
            <a:r>
              <a:rPr lang="en-US" sz="2400" b="1" u="sng" dirty="0">
                <a:solidFill>
                  <a:srgbClr val="00B0F0"/>
                </a:solidFill>
                <a:latin typeface="Aptos" panose="020B0004020202020204" pitchFamily="34" charset="0"/>
                <a:hlinkClick r:id="rId6">
                  <a:extLst>
                    <a:ext uri="{A12FA001-AC4F-418D-AE19-62706E023703}">
                      <ahyp:hlinkClr xmlns:ahyp="http://schemas.microsoft.com/office/drawing/2018/hyperlinkcolor" val="tx"/>
                    </a:ext>
                  </a:extLst>
                </a:hlinkClick>
              </a:rPr>
              <a:t>https://code.visualstudio.com/</a:t>
            </a:r>
            <a:endParaRPr lang="en-US" sz="2400" b="1" u="sng" dirty="0">
              <a:solidFill>
                <a:srgbClr val="00B0F0"/>
              </a:solidFill>
              <a:latin typeface="Aptos" panose="020B0004020202020204" pitchFamily="34" charset="0"/>
            </a:endParaRPr>
          </a:p>
          <a:p>
            <a:pPr marL="342900" lvl="3" indent="-342900" algn="just">
              <a:buFont typeface="Arial" panose="020B0604020202020204" pitchFamily="34" charset="0"/>
              <a:buChar char="•"/>
            </a:pPr>
            <a:endParaRPr lang="en-US" sz="2400" b="1" u="sng" dirty="0">
              <a:solidFill>
                <a:srgbClr val="00B0F0"/>
              </a:solidFill>
              <a:latin typeface="Aptos" panose="020B0004020202020204" pitchFamily="34" charset="0"/>
            </a:endParaRPr>
          </a:p>
          <a:p>
            <a:pPr marL="342900" lvl="3" indent="-342900" algn="just">
              <a:buFont typeface="Arial" panose="020B0604020202020204" pitchFamily="34" charset="0"/>
              <a:buChar char="•"/>
            </a:pPr>
            <a:r>
              <a:rPr lang="en-US" sz="2400" dirty="0">
                <a:latin typeface="Aptos" panose="020B0004020202020204" pitchFamily="34" charset="0"/>
              </a:rPr>
              <a:t>Install Python Extension</a:t>
            </a:r>
          </a:p>
          <a:p>
            <a:pPr marL="342900" lvl="3" indent="-342900" algn="just">
              <a:buFont typeface="Arial" panose="020B0604020202020204" pitchFamily="34" charset="0"/>
              <a:buChar char="•"/>
            </a:pPr>
            <a:endParaRPr lang="en-US" sz="2400" dirty="0">
              <a:latin typeface="Aptos" panose="020B0004020202020204" pitchFamily="34" charset="0"/>
            </a:endParaRPr>
          </a:p>
          <a:p>
            <a:pPr lvl="3" algn="just"/>
            <a:r>
              <a:rPr lang="en-US" sz="2400" dirty="0">
                <a:latin typeface="Aptos" panose="020B0004020202020204" pitchFamily="34" charset="0"/>
              </a:rPr>
              <a:t>	1. Click the Extensions icon in the Activity Bar (or press </a:t>
            </a:r>
            <a:r>
              <a:rPr lang="en-US" sz="2400" dirty="0" err="1">
                <a:latin typeface="Aptos" panose="020B0004020202020204" pitchFamily="34" charset="0"/>
              </a:rPr>
              <a:t>Ctrl+Shift+X</a:t>
            </a:r>
            <a:r>
              <a:rPr lang="en-US" sz="2400" dirty="0">
                <a:latin typeface="Aptos" panose="020B0004020202020204" pitchFamily="34" charset="0"/>
              </a:rPr>
              <a:t>)</a:t>
            </a:r>
          </a:p>
          <a:p>
            <a:pPr lvl="3" algn="just"/>
            <a:r>
              <a:rPr lang="en-US" sz="2400" dirty="0">
                <a:latin typeface="Aptos" panose="020B0004020202020204" pitchFamily="34" charset="0"/>
              </a:rPr>
              <a:t>	2. Search for "Python" (by Microsoft)</a:t>
            </a:r>
          </a:p>
          <a:p>
            <a:pPr lvl="3" algn="just"/>
            <a:r>
              <a:rPr lang="en-US" sz="2400" dirty="0">
                <a:latin typeface="Aptos" panose="020B0004020202020204" pitchFamily="34" charset="0"/>
              </a:rPr>
              <a:t>	3. Click "Install“</a:t>
            </a:r>
          </a:p>
          <a:p>
            <a:pPr lvl="3" algn="just"/>
            <a:endParaRPr lang="en-US" sz="2400" dirty="0">
              <a:latin typeface="Aptos" panose="020B0004020202020204" pitchFamily="34" charset="0"/>
            </a:endParaRPr>
          </a:p>
          <a:p>
            <a:pPr marL="342900" lvl="3" indent="-342900" algn="just">
              <a:buFont typeface="Arial" panose="020B0604020202020204" pitchFamily="34" charset="0"/>
              <a:buChar char="•"/>
            </a:pPr>
            <a:r>
              <a:rPr lang="en-US" sz="2400" dirty="0">
                <a:latin typeface="Aptos" panose="020B0004020202020204" pitchFamily="34" charset="0"/>
              </a:rPr>
              <a:t>Install </a:t>
            </a:r>
            <a:r>
              <a:rPr lang="en-US" sz="2400" dirty="0" err="1">
                <a:latin typeface="Aptos" panose="020B0004020202020204" pitchFamily="34" charset="0"/>
              </a:rPr>
              <a:t>Jupyter</a:t>
            </a:r>
            <a:r>
              <a:rPr lang="en-US" sz="2400" dirty="0">
                <a:latin typeface="Aptos" panose="020B0004020202020204" pitchFamily="34" charset="0"/>
              </a:rPr>
              <a:t> Notebook Extension</a:t>
            </a:r>
          </a:p>
          <a:p>
            <a:pPr marL="342900" lvl="3" indent="-342900" algn="just">
              <a:buFont typeface="Arial" panose="020B0604020202020204" pitchFamily="34" charset="0"/>
              <a:buChar char="•"/>
            </a:pPr>
            <a:endParaRPr lang="en-US" sz="2400" dirty="0">
              <a:latin typeface="Aptos" panose="020B0004020202020204" pitchFamily="34" charset="0"/>
            </a:endParaRPr>
          </a:p>
          <a:p>
            <a:pPr lvl="3" algn="just"/>
            <a:r>
              <a:rPr lang="en-US" sz="2400" dirty="0">
                <a:latin typeface="Aptos" panose="020B0004020202020204" pitchFamily="34" charset="0"/>
              </a:rPr>
              <a:t>	1. Click the Extensions icon in the Activity Bar (or press </a:t>
            </a:r>
            <a:r>
              <a:rPr lang="en-US" sz="2400" dirty="0" err="1">
                <a:latin typeface="Aptos" panose="020B0004020202020204" pitchFamily="34" charset="0"/>
              </a:rPr>
              <a:t>Ctrl+Shift+X</a:t>
            </a:r>
            <a:r>
              <a:rPr lang="en-US" sz="2400" dirty="0">
                <a:latin typeface="Aptos" panose="020B0004020202020204" pitchFamily="34" charset="0"/>
              </a:rPr>
              <a:t>)</a:t>
            </a:r>
          </a:p>
          <a:p>
            <a:pPr lvl="3" algn="just"/>
            <a:r>
              <a:rPr lang="en-US" sz="2400" dirty="0">
                <a:latin typeface="Aptos" panose="020B0004020202020204" pitchFamily="34" charset="0"/>
              </a:rPr>
              <a:t>	2. Search for “</a:t>
            </a:r>
            <a:r>
              <a:rPr lang="en-US" sz="2400" dirty="0" err="1">
                <a:latin typeface="Aptos" panose="020B0004020202020204" pitchFamily="34" charset="0"/>
              </a:rPr>
              <a:t>Jupyter</a:t>
            </a:r>
            <a:r>
              <a:rPr lang="en-US" sz="2400" dirty="0">
                <a:latin typeface="Aptos" panose="020B0004020202020204" pitchFamily="34" charset="0"/>
              </a:rPr>
              <a:t>" (by Microsoft)</a:t>
            </a:r>
          </a:p>
          <a:p>
            <a:pPr lvl="3" algn="just"/>
            <a:r>
              <a:rPr lang="en-US" sz="2400" dirty="0">
                <a:latin typeface="Aptos" panose="020B0004020202020204" pitchFamily="34" charset="0"/>
              </a:rPr>
              <a:t>	3. Click "Install"</a:t>
            </a:r>
          </a:p>
          <a:p>
            <a:pPr lvl="3" algn="just"/>
            <a:endParaRPr lang="en-US" sz="2400" dirty="0">
              <a:latin typeface="Aptos" panose="020B0004020202020204" pitchFamily="34" charset="0"/>
            </a:endParaRPr>
          </a:p>
          <a:p>
            <a:pPr marL="342900" indent="-342900" algn="just">
              <a:buFont typeface="Arial" panose="020B0604020202020204" pitchFamily="34" charset="0"/>
              <a:buChar char="•"/>
            </a:pPr>
            <a:endParaRPr lang="en-US" sz="2400" b="1" u="sng" dirty="0">
              <a:solidFill>
                <a:srgbClr val="00B0F0"/>
              </a:solidFill>
              <a:latin typeface="Aptos" panose="020B0004020202020204" pitchFamily="34" charset="0"/>
            </a:endParaRPr>
          </a:p>
        </p:txBody>
      </p:sp>
      <p:sp>
        <p:nvSpPr>
          <p:cNvPr id="66" name="TextBox 65">
            <a:extLst>
              <a:ext uri="{FF2B5EF4-FFF2-40B4-BE49-F238E27FC236}">
                <a16:creationId xmlns:a16="http://schemas.microsoft.com/office/drawing/2014/main" id="{21D16A4A-049C-EC8C-481D-872BCB8F7223}"/>
              </a:ext>
            </a:extLst>
          </p:cNvPr>
          <p:cNvSpPr txBox="1"/>
          <p:nvPr/>
        </p:nvSpPr>
        <p:spPr>
          <a:xfrm>
            <a:off x="152400" y="2440083"/>
            <a:ext cx="8077200" cy="523220"/>
          </a:xfrm>
          <a:prstGeom prst="rect">
            <a:avLst/>
          </a:prstGeom>
          <a:noFill/>
          <a:ln>
            <a:solidFill>
              <a:schemeClr val="tx1">
                <a:lumMod val="65000"/>
                <a:lumOff val="35000"/>
              </a:schemeClr>
            </a:solidFill>
          </a:ln>
        </p:spPr>
        <p:txBody>
          <a:bodyPr wrap="square" rtlCol="0">
            <a:spAutoFit/>
          </a:bodyPr>
          <a:lstStyle/>
          <a:p>
            <a:r>
              <a:rPr lang="en-US" sz="2800" b="1" dirty="0">
                <a:solidFill>
                  <a:schemeClr val="tx2"/>
                </a:solidFill>
                <a:latin typeface="Aptos Black" panose="020B0004020202020204" pitchFamily="34" charset="0"/>
                <a:ea typeface="+mj-ea"/>
              </a:rPr>
              <a:t>Step-by-Step: </a:t>
            </a:r>
            <a:r>
              <a:rPr lang="en-US" sz="2800" b="1" dirty="0" err="1">
                <a:solidFill>
                  <a:schemeClr val="tx2"/>
                </a:solidFill>
                <a:latin typeface="Aptos Black" panose="020B0004020202020204" pitchFamily="34" charset="0"/>
                <a:ea typeface="+mj-ea"/>
              </a:rPr>
              <a:t>Conda</a:t>
            </a:r>
            <a:r>
              <a:rPr lang="en-US" sz="2800" b="1" dirty="0">
                <a:solidFill>
                  <a:schemeClr val="tx2"/>
                </a:solidFill>
                <a:latin typeface="Aptos Black" panose="020B0004020202020204" pitchFamily="34" charset="0"/>
                <a:ea typeface="+mj-ea"/>
              </a:rPr>
              <a:t> + </a:t>
            </a:r>
            <a:r>
              <a:rPr lang="en-US" sz="2800" b="1" dirty="0" err="1">
                <a:solidFill>
                  <a:schemeClr val="tx2"/>
                </a:solidFill>
                <a:latin typeface="Aptos Black" panose="020B0004020202020204" pitchFamily="34" charset="0"/>
                <a:ea typeface="+mj-ea"/>
              </a:rPr>
              <a:t>Jupyter</a:t>
            </a:r>
            <a:r>
              <a:rPr lang="en-US" sz="2800" b="1" dirty="0">
                <a:solidFill>
                  <a:schemeClr val="tx2"/>
                </a:solidFill>
                <a:latin typeface="Aptos Black" panose="020B0004020202020204" pitchFamily="34" charset="0"/>
                <a:ea typeface="+mj-ea"/>
              </a:rPr>
              <a:t> + Packages</a:t>
            </a:r>
            <a:endParaRPr lang="el-GR" sz="2800" b="1" dirty="0">
              <a:latin typeface="Aptos" panose="020B0004020202020204" pitchFamily="34" charset="0"/>
            </a:endParaRPr>
          </a:p>
        </p:txBody>
      </p:sp>
      <p:pic>
        <p:nvPicPr>
          <p:cNvPr id="5" name="Picture 4">
            <a:extLst>
              <a:ext uri="{FF2B5EF4-FFF2-40B4-BE49-F238E27FC236}">
                <a16:creationId xmlns:a16="http://schemas.microsoft.com/office/drawing/2014/main" id="{0451BDF2-903C-B256-6344-62F36F69D39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0837233" y="4453102"/>
            <a:ext cx="7287294" cy="4470021"/>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A442436C-D405-68FB-A2B3-42559B2A7135}"/>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3" name="object 6">
            <a:extLst>
              <a:ext uri="{FF2B5EF4-FFF2-40B4-BE49-F238E27FC236}">
                <a16:creationId xmlns:a16="http://schemas.microsoft.com/office/drawing/2014/main" id="{9A6DEAF7-830B-70EC-2609-1EA1C2DFF146}"/>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4" name="TextBox 3">
            <a:extLst>
              <a:ext uri="{FF2B5EF4-FFF2-40B4-BE49-F238E27FC236}">
                <a16:creationId xmlns:a16="http://schemas.microsoft.com/office/drawing/2014/main" id="{BC4BBDD2-5D2F-7A1C-9143-92A06694056A}"/>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6" name="TextBox 5">
            <a:extLst>
              <a:ext uri="{FF2B5EF4-FFF2-40B4-BE49-F238E27FC236}">
                <a16:creationId xmlns:a16="http://schemas.microsoft.com/office/drawing/2014/main" id="{38D7ACC1-60D1-C27F-A259-33798EAF9754}"/>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7" name="TextBox 6">
            <a:extLst>
              <a:ext uri="{FF2B5EF4-FFF2-40B4-BE49-F238E27FC236}">
                <a16:creationId xmlns:a16="http://schemas.microsoft.com/office/drawing/2014/main" id="{A9347622-0C1D-42E2-48C4-53E1917B5899}"/>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8" name="Graphic 7" descr="Gears with solid fill">
            <a:extLst>
              <a:ext uri="{FF2B5EF4-FFF2-40B4-BE49-F238E27FC236}">
                <a16:creationId xmlns:a16="http://schemas.microsoft.com/office/drawing/2014/main" id="{921368CC-0460-2500-0A72-76F92645FEF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965842" y="383227"/>
            <a:ext cx="962090" cy="962090"/>
          </a:xfrm>
          <a:prstGeom prst="rect">
            <a:avLst/>
          </a:prstGeom>
        </p:spPr>
      </p:pic>
      <p:pic>
        <p:nvPicPr>
          <p:cNvPr id="9" name="Graphic 8" descr="Continuous Improvement with solid fill">
            <a:extLst>
              <a:ext uri="{FF2B5EF4-FFF2-40B4-BE49-F238E27FC236}">
                <a16:creationId xmlns:a16="http://schemas.microsoft.com/office/drawing/2014/main" id="{B0B4BBF1-4657-CB5B-FC98-DAD78E99495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2289962" y="364399"/>
            <a:ext cx="914400" cy="914400"/>
          </a:xfrm>
          <a:prstGeom prst="rect">
            <a:avLst/>
          </a:prstGeom>
        </p:spPr>
      </p:pic>
      <p:pic>
        <p:nvPicPr>
          <p:cNvPr id="10" name="Graphic 9" descr="Head with gears outline">
            <a:extLst>
              <a:ext uri="{FF2B5EF4-FFF2-40B4-BE49-F238E27FC236}">
                <a16:creationId xmlns:a16="http://schemas.microsoft.com/office/drawing/2014/main" id="{206A78BF-1713-0259-969A-C4669C81F4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04755" y="407072"/>
            <a:ext cx="914400" cy="914400"/>
          </a:xfrm>
          <a:prstGeom prst="rect">
            <a:avLst/>
          </a:prstGeom>
        </p:spPr>
      </p:pic>
      <p:sp>
        <p:nvSpPr>
          <p:cNvPr id="11" name="TextBox 10">
            <a:extLst>
              <a:ext uri="{FF2B5EF4-FFF2-40B4-BE49-F238E27FC236}">
                <a16:creationId xmlns:a16="http://schemas.microsoft.com/office/drawing/2014/main" id="{C56D097C-9EB6-9C3E-889C-246692F243FE}"/>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12" name="Graphic 11" descr="Classroom with solid fill">
            <a:extLst>
              <a:ext uri="{FF2B5EF4-FFF2-40B4-BE49-F238E27FC236}">
                <a16:creationId xmlns:a16="http://schemas.microsoft.com/office/drawing/2014/main" id="{7FF0E826-F260-7324-F76C-C083E41B3EFF}"/>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5632647" y="334982"/>
            <a:ext cx="914400" cy="914400"/>
          </a:xfrm>
          <a:prstGeom prst="rect">
            <a:avLst/>
          </a:prstGeom>
        </p:spPr>
      </p:pic>
      <p:sp>
        <p:nvSpPr>
          <p:cNvPr id="13" name="TextBox 12">
            <a:extLst>
              <a:ext uri="{FF2B5EF4-FFF2-40B4-BE49-F238E27FC236}">
                <a16:creationId xmlns:a16="http://schemas.microsoft.com/office/drawing/2014/main" id="{8A6AF2EB-28CB-8221-9561-ED41F8E8F7DE}"/>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14" name="Graphic 13" descr="Gears with solid fill">
            <a:extLst>
              <a:ext uri="{FF2B5EF4-FFF2-40B4-BE49-F238E27FC236}">
                <a16:creationId xmlns:a16="http://schemas.microsoft.com/office/drawing/2014/main" id="{26B7D788-FE5E-D9A7-1CFC-02BB5851F67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228874" y="297448"/>
            <a:ext cx="962090" cy="962090"/>
          </a:xfrm>
          <a:prstGeom prst="rect">
            <a:avLst/>
          </a:prstGeom>
        </p:spPr>
      </p:pic>
      <p:sp>
        <p:nvSpPr>
          <p:cNvPr id="15" name="Freeform: Shape 14">
            <a:extLst>
              <a:ext uri="{FF2B5EF4-FFF2-40B4-BE49-F238E27FC236}">
                <a16:creationId xmlns:a16="http://schemas.microsoft.com/office/drawing/2014/main" id="{79AFC32C-869B-4A42-5AC5-0E1C3A1F6C73}"/>
              </a:ext>
            </a:extLst>
          </p:cNvPr>
          <p:cNvSpPr/>
          <p:nvPr/>
        </p:nvSpPr>
        <p:spPr>
          <a:xfrm>
            <a:off x="4907800" y="1767676"/>
            <a:ext cx="3321800" cy="47192"/>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366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tree covered area with a building&#10;&#10;AI-generated content may be incorrect.">
            <a:extLst>
              <a:ext uri="{FF2B5EF4-FFF2-40B4-BE49-F238E27FC236}">
                <a16:creationId xmlns:a16="http://schemas.microsoft.com/office/drawing/2014/main" id="{980E079D-6C31-D5E1-613F-A814245CEA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77000"/>
          <a:stretch/>
        </p:blipFill>
        <p:spPr>
          <a:xfrm>
            <a:off x="0" y="0"/>
            <a:ext cx="18288000" cy="2366010"/>
          </a:xfrm>
          <a:prstGeom prst="rect">
            <a:avLst/>
          </a:prstGeom>
        </p:spPr>
      </p:pic>
      <p:sp>
        <p:nvSpPr>
          <p:cNvPr id="65" name="TextBox 64">
            <a:extLst>
              <a:ext uri="{FF2B5EF4-FFF2-40B4-BE49-F238E27FC236}">
                <a16:creationId xmlns:a16="http://schemas.microsoft.com/office/drawing/2014/main" id="{4C3959B7-A125-4596-88AB-E1587BA38A98}"/>
              </a:ext>
            </a:extLst>
          </p:cNvPr>
          <p:cNvSpPr txBox="1"/>
          <p:nvPr/>
        </p:nvSpPr>
        <p:spPr>
          <a:xfrm>
            <a:off x="588647" y="3619500"/>
            <a:ext cx="13892233" cy="3416320"/>
          </a:xfrm>
          <a:prstGeom prst="rect">
            <a:avLst/>
          </a:prstGeom>
          <a:noFill/>
        </p:spPr>
        <p:txBody>
          <a:bodyPr wrap="square" rtlCol="0">
            <a:spAutoFit/>
          </a:bodyPr>
          <a:lstStyle/>
          <a:p>
            <a:pPr algn="just"/>
            <a:r>
              <a:rPr lang="en-US" sz="2800" dirty="0">
                <a:latin typeface="Aptos" panose="020B0004020202020204" pitchFamily="34" charset="0"/>
              </a:rPr>
              <a:t>🧱 1. </a:t>
            </a:r>
            <a:r>
              <a:rPr lang="en-US" sz="2800" b="1" dirty="0">
                <a:latin typeface="Aptos" panose="020B0004020202020204" pitchFamily="34" charset="0"/>
              </a:rPr>
              <a:t>Install Required Tools (if not already installed)</a:t>
            </a:r>
          </a:p>
          <a:p>
            <a:pPr algn="just"/>
            <a:endParaRPr lang="en-US" sz="2800" b="1" dirty="0">
              <a:latin typeface="Aptos" panose="020B0004020202020204" pitchFamily="34" charset="0"/>
            </a:endParaRPr>
          </a:p>
          <a:p>
            <a:pPr algn="just"/>
            <a:r>
              <a:rPr lang="en-US" sz="2800" dirty="0"/>
              <a:t>🔧 </a:t>
            </a:r>
            <a:r>
              <a:rPr lang="en-US" sz="2800" b="1" dirty="0">
                <a:latin typeface="Aptos" panose="020B0004020202020204" pitchFamily="34" charset="0"/>
              </a:rPr>
              <a:t>2. Create and Configure a </a:t>
            </a:r>
            <a:r>
              <a:rPr lang="en-US" sz="2800" b="1" dirty="0" err="1">
                <a:latin typeface="Aptos" panose="020B0004020202020204" pitchFamily="34" charset="0"/>
              </a:rPr>
              <a:t>Conda</a:t>
            </a:r>
            <a:r>
              <a:rPr lang="en-US" sz="2800" b="1" dirty="0">
                <a:latin typeface="Aptos" panose="020B0004020202020204" pitchFamily="34" charset="0"/>
              </a:rPr>
              <a:t> Environment</a:t>
            </a:r>
          </a:p>
          <a:p>
            <a:pPr algn="just"/>
            <a:endParaRPr lang="en-US" sz="2800" b="1" dirty="0">
              <a:latin typeface="Aptos" panose="020B0004020202020204" pitchFamily="34" charset="0"/>
            </a:endParaRPr>
          </a:p>
          <a:p>
            <a:pPr marL="342900" lvl="3" indent="-342900" algn="just">
              <a:buFont typeface="Arial" panose="020B0604020202020204" pitchFamily="34" charset="0"/>
              <a:buChar char="•"/>
            </a:pPr>
            <a:r>
              <a:rPr lang="en-US" sz="2400" dirty="0">
                <a:latin typeface="Aptos" panose="020B0004020202020204" pitchFamily="34" charset="0"/>
              </a:rPr>
              <a:t>Open </a:t>
            </a:r>
            <a:r>
              <a:rPr lang="en-US" sz="2400" b="1" dirty="0">
                <a:latin typeface="Aptos" panose="020B0004020202020204" pitchFamily="34" charset="0"/>
              </a:rPr>
              <a:t>Anaconda Prompt </a:t>
            </a:r>
            <a:r>
              <a:rPr lang="en-US" sz="2400" dirty="0">
                <a:latin typeface="Aptos" panose="020B0004020202020204" pitchFamily="34" charset="0"/>
              </a:rPr>
              <a:t>or a terminal and type </a:t>
            </a:r>
          </a:p>
          <a:p>
            <a:pPr algn="just"/>
            <a:endParaRPr lang="en-US" sz="2800" b="1" dirty="0">
              <a:latin typeface="Aptos" panose="020B0004020202020204" pitchFamily="34" charset="0"/>
            </a:endParaRPr>
          </a:p>
          <a:p>
            <a:pPr algn="just"/>
            <a:endParaRPr lang="en-US" sz="2800" b="1" dirty="0">
              <a:latin typeface="Aptos" panose="020B0004020202020204" pitchFamily="34" charset="0"/>
            </a:endParaRPr>
          </a:p>
          <a:p>
            <a:pPr marL="342900" indent="-342900" algn="just">
              <a:buFont typeface="Arial" panose="020B0604020202020204" pitchFamily="34" charset="0"/>
              <a:buChar char="•"/>
            </a:pPr>
            <a:endParaRPr lang="en-US" sz="2400" b="1" u="sng" dirty="0">
              <a:solidFill>
                <a:srgbClr val="00B0F0"/>
              </a:solidFill>
              <a:latin typeface="Aptos" panose="020B0004020202020204" pitchFamily="34" charset="0"/>
            </a:endParaRPr>
          </a:p>
        </p:txBody>
      </p:sp>
      <p:sp>
        <p:nvSpPr>
          <p:cNvPr id="66" name="TextBox 65">
            <a:extLst>
              <a:ext uri="{FF2B5EF4-FFF2-40B4-BE49-F238E27FC236}">
                <a16:creationId xmlns:a16="http://schemas.microsoft.com/office/drawing/2014/main" id="{21D16A4A-049C-EC8C-481D-872BCB8F7223}"/>
              </a:ext>
            </a:extLst>
          </p:cNvPr>
          <p:cNvSpPr txBox="1"/>
          <p:nvPr/>
        </p:nvSpPr>
        <p:spPr>
          <a:xfrm>
            <a:off x="152400" y="2440083"/>
            <a:ext cx="8077200" cy="523220"/>
          </a:xfrm>
          <a:prstGeom prst="rect">
            <a:avLst/>
          </a:prstGeom>
          <a:noFill/>
          <a:ln>
            <a:solidFill>
              <a:schemeClr val="tx1">
                <a:lumMod val="65000"/>
                <a:lumOff val="35000"/>
              </a:schemeClr>
            </a:solidFill>
          </a:ln>
        </p:spPr>
        <p:txBody>
          <a:bodyPr wrap="square" rtlCol="0">
            <a:spAutoFit/>
          </a:bodyPr>
          <a:lstStyle/>
          <a:p>
            <a:r>
              <a:rPr lang="en-US" sz="2800" b="1" dirty="0">
                <a:solidFill>
                  <a:schemeClr val="tx2"/>
                </a:solidFill>
                <a:latin typeface="Aptos Black" panose="020B0004020202020204" pitchFamily="34" charset="0"/>
                <a:ea typeface="+mj-ea"/>
              </a:rPr>
              <a:t>Step-by-Step: </a:t>
            </a:r>
            <a:r>
              <a:rPr lang="en-US" sz="2800" b="1" dirty="0" err="1">
                <a:solidFill>
                  <a:schemeClr val="tx2"/>
                </a:solidFill>
                <a:latin typeface="Aptos Black" panose="020B0004020202020204" pitchFamily="34" charset="0"/>
                <a:ea typeface="+mj-ea"/>
              </a:rPr>
              <a:t>Conda</a:t>
            </a:r>
            <a:r>
              <a:rPr lang="en-US" sz="2800" b="1" dirty="0">
                <a:solidFill>
                  <a:schemeClr val="tx2"/>
                </a:solidFill>
                <a:latin typeface="Aptos Black" panose="020B0004020202020204" pitchFamily="34" charset="0"/>
                <a:ea typeface="+mj-ea"/>
              </a:rPr>
              <a:t> + </a:t>
            </a:r>
            <a:r>
              <a:rPr lang="en-US" sz="2800" b="1" dirty="0" err="1">
                <a:solidFill>
                  <a:schemeClr val="tx2"/>
                </a:solidFill>
                <a:latin typeface="Aptos Black" panose="020B0004020202020204" pitchFamily="34" charset="0"/>
                <a:ea typeface="+mj-ea"/>
              </a:rPr>
              <a:t>Jupyter</a:t>
            </a:r>
            <a:r>
              <a:rPr lang="en-US" sz="2800" b="1" dirty="0">
                <a:solidFill>
                  <a:schemeClr val="tx2"/>
                </a:solidFill>
                <a:latin typeface="Aptos Black" panose="020B0004020202020204" pitchFamily="34" charset="0"/>
                <a:ea typeface="+mj-ea"/>
              </a:rPr>
              <a:t> + Packages</a:t>
            </a:r>
            <a:endParaRPr lang="el-GR" sz="2800" b="1" dirty="0">
              <a:latin typeface="Aptos" panose="020B0004020202020204" pitchFamily="34" charset="0"/>
            </a:endParaRPr>
          </a:p>
        </p:txBody>
      </p:sp>
      <p:sp>
        <p:nvSpPr>
          <p:cNvPr id="3" name="TextBox 2">
            <a:extLst>
              <a:ext uri="{FF2B5EF4-FFF2-40B4-BE49-F238E27FC236}">
                <a16:creationId xmlns:a16="http://schemas.microsoft.com/office/drawing/2014/main" id="{A4333674-565B-AC9D-FEEF-DA3603901569}"/>
              </a:ext>
            </a:extLst>
          </p:cNvPr>
          <p:cNvSpPr txBox="1"/>
          <p:nvPr/>
        </p:nvSpPr>
        <p:spPr>
          <a:xfrm>
            <a:off x="11127123" y="1278799"/>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Train and Evaluation</a:t>
            </a:r>
            <a:endParaRPr lang="el-GR" sz="2800" dirty="0">
              <a:solidFill>
                <a:schemeClr val="bg2"/>
              </a:solidFill>
              <a:latin typeface="Aptos Black" panose="020B0004020202020204" pitchFamily="34" charset="0"/>
            </a:endParaRPr>
          </a:p>
        </p:txBody>
      </p:sp>
      <p:sp>
        <p:nvSpPr>
          <p:cNvPr id="4" name="object 6">
            <a:extLst>
              <a:ext uri="{FF2B5EF4-FFF2-40B4-BE49-F238E27FC236}">
                <a16:creationId xmlns:a16="http://schemas.microsoft.com/office/drawing/2014/main" id="{68F6D6CC-4784-48FB-8944-C8E62AF609BF}"/>
              </a:ext>
            </a:extLst>
          </p:cNvPr>
          <p:cNvSpPr/>
          <p:nvPr/>
        </p:nvSpPr>
        <p:spPr>
          <a:xfrm>
            <a:off x="1436843" y="545868"/>
            <a:ext cx="765515" cy="726315"/>
          </a:xfrm>
          <a:custGeom>
            <a:avLst/>
            <a:gdLst/>
            <a:ahLst/>
            <a:cxnLst/>
            <a:rect l="l" t="t" r="r" b="b"/>
            <a:pathLst>
              <a:path w="735964" h="735964">
                <a:moveTo>
                  <a:pt x="600412" y="76275"/>
                </a:moveTo>
                <a:lnTo>
                  <a:pt x="559818" y="76275"/>
                </a:lnTo>
                <a:lnTo>
                  <a:pt x="634727" y="1364"/>
                </a:lnTo>
                <a:lnTo>
                  <a:pt x="640294" y="0"/>
                </a:lnTo>
                <a:lnTo>
                  <a:pt x="650487" y="3193"/>
                </a:lnTo>
                <a:lnTo>
                  <a:pt x="654276" y="7488"/>
                </a:lnTo>
                <a:lnTo>
                  <a:pt x="661009" y="44845"/>
                </a:lnTo>
                <a:lnTo>
                  <a:pt x="631841" y="44845"/>
                </a:lnTo>
                <a:lnTo>
                  <a:pt x="600412" y="76275"/>
                </a:lnTo>
                <a:close/>
              </a:path>
              <a:path w="735964" h="735964">
                <a:moveTo>
                  <a:pt x="359999" y="735742"/>
                </a:moveTo>
                <a:lnTo>
                  <a:pt x="312476" y="732654"/>
                </a:lnTo>
                <a:lnTo>
                  <a:pt x="266375" y="723516"/>
                </a:lnTo>
                <a:lnTo>
                  <a:pt x="222158" y="708520"/>
                </a:lnTo>
                <a:lnTo>
                  <a:pt x="180288" y="687858"/>
                </a:lnTo>
                <a:lnTo>
                  <a:pt x="141228" y="661721"/>
                </a:lnTo>
                <a:lnTo>
                  <a:pt x="105441" y="630301"/>
                </a:lnTo>
                <a:lnTo>
                  <a:pt x="74021" y="594513"/>
                </a:lnTo>
                <a:lnTo>
                  <a:pt x="47884" y="555453"/>
                </a:lnTo>
                <a:lnTo>
                  <a:pt x="27222" y="513583"/>
                </a:lnTo>
                <a:lnTo>
                  <a:pt x="12226" y="469367"/>
                </a:lnTo>
                <a:lnTo>
                  <a:pt x="3088" y="423266"/>
                </a:lnTo>
                <a:lnTo>
                  <a:pt x="0" y="375743"/>
                </a:lnTo>
                <a:lnTo>
                  <a:pt x="3099" y="328165"/>
                </a:lnTo>
                <a:lnTo>
                  <a:pt x="12226" y="282119"/>
                </a:lnTo>
                <a:lnTo>
                  <a:pt x="27222" y="237902"/>
                </a:lnTo>
                <a:lnTo>
                  <a:pt x="47884" y="196032"/>
                </a:lnTo>
                <a:lnTo>
                  <a:pt x="74021" y="156972"/>
                </a:lnTo>
                <a:lnTo>
                  <a:pt x="105441" y="121183"/>
                </a:lnTo>
                <a:lnTo>
                  <a:pt x="141229" y="89763"/>
                </a:lnTo>
                <a:lnTo>
                  <a:pt x="180289" y="63626"/>
                </a:lnTo>
                <a:lnTo>
                  <a:pt x="222159" y="42964"/>
                </a:lnTo>
                <a:lnTo>
                  <a:pt x="266375" y="27968"/>
                </a:lnTo>
                <a:lnTo>
                  <a:pt x="312476" y="18830"/>
                </a:lnTo>
                <a:lnTo>
                  <a:pt x="359999" y="15742"/>
                </a:lnTo>
                <a:lnTo>
                  <a:pt x="413173" y="19626"/>
                </a:lnTo>
                <a:lnTo>
                  <a:pt x="464615" y="31146"/>
                </a:lnTo>
                <a:lnTo>
                  <a:pt x="499069" y="44446"/>
                </a:lnTo>
                <a:lnTo>
                  <a:pt x="359999" y="44446"/>
                </a:lnTo>
                <a:lnTo>
                  <a:pt x="311109" y="48045"/>
                </a:lnTo>
                <a:lnTo>
                  <a:pt x="264423" y="58497"/>
                </a:lnTo>
                <a:lnTo>
                  <a:pt x="220460" y="75285"/>
                </a:lnTo>
                <a:lnTo>
                  <a:pt x="179734" y="97894"/>
                </a:lnTo>
                <a:lnTo>
                  <a:pt x="142763" y="125807"/>
                </a:lnTo>
                <a:lnTo>
                  <a:pt x="110063" y="158507"/>
                </a:lnTo>
                <a:lnTo>
                  <a:pt x="82115" y="195541"/>
                </a:lnTo>
                <a:lnTo>
                  <a:pt x="59542" y="236203"/>
                </a:lnTo>
                <a:lnTo>
                  <a:pt x="42753" y="280167"/>
                </a:lnTo>
                <a:lnTo>
                  <a:pt x="32301" y="326852"/>
                </a:lnTo>
                <a:lnTo>
                  <a:pt x="28703" y="375744"/>
                </a:lnTo>
                <a:lnTo>
                  <a:pt x="32301" y="424633"/>
                </a:lnTo>
                <a:lnTo>
                  <a:pt x="42753" y="471319"/>
                </a:lnTo>
                <a:lnTo>
                  <a:pt x="59542" y="515282"/>
                </a:lnTo>
                <a:lnTo>
                  <a:pt x="82151" y="556008"/>
                </a:lnTo>
                <a:lnTo>
                  <a:pt x="110063" y="592979"/>
                </a:lnTo>
                <a:lnTo>
                  <a:pt x="142763" y="625679"/>
                </a:lnTo>
                <a:lnTo>
                  <a:pt x="179734" y="653591"/>
                </a:lnTo>
                <a:lnTo>
                  <a:pt x="220460" y="676200"/>
                </a:lnTo>
                <a:lnTo>
                  <a:pt x="264423" y="692989"/>
                </a:lnTo>
                <a:lnTo>
                  <a:pt x="311109" y="703441"/>
                </a:lnTo>
                <a:lnTo>
                  <a:pt x="359999" y="707039"/>
                </a:lnTo>
                <a:lnTo>
                  <a:pt x="500841" y="707039"/>
                </a:lnTo>
                <a:lnTo>
                  <a:pt x="497840" y="708520"/>
                </a:lnTo>
                <a:lnTo>
                  <a:pt x="453624" y="723516"/>
                </a:lnTo>
                <a:lnTo>
                  <a:pt x="407522" y="732654"/>
                </a:lnTo>
                <a:lnTo>
                  <a:pt x="359999" y="735742"/>
                </a:lnTo>
                <a:close/>
              </a:path>
              <a:path w="735964" h="735964">
                <a:moveTo>
                  <a:pt x="666856" y="188947"/>
                </a:moveTo>
                <a:lnTo>
                  <a:pt x="526502" y="188947"/>
                </a:lnTo>
                <a:lnTo>
                  <a:pt x="540206" y="175242"/>
                </a:lnTo>
                <a:lnTo>
                  <a:pt x="528586" y="110768"/>
                </a:lnTo>
                <a:lnTo>
                  <a:pt x="530071" y="106025"/>
                </a:lnTo>
                <a:lnTo>
                  <a:pt x="539091" y="97005"/>
                </a:lnTo>
                <a:lnTo>
                  <a:pt x="497599" y="74267"/>
                </a:lnTo>
                <a:lnTo>
                  <a:pt x="453570" y="57814"/>
                </a:lnTo>
                <a:lnTo>
                  <a:pt x="407529" y="47817"/>
                </a:lnTo>
                <a:lnTo>
                  <a:pt x="359999" y="44446"/>
                </a:lnTo>
                <a:lnTo>
                  <a:pt x="499069" y="44446"/>
                </a:lnTo>
                <a:lnTo>
                  <a:pt x="513704" y="50096"/>
                </a:lnTo>
                <a:lnTo>
                  <a:pt x="559818" y="76275"/>
                </a:lnTo>
                <a:lnTo>
                  <a:pt x="600412" y="76275"/>
                </a:lnTo>
                <a:lnTo>
                  <a:pt x="558997" y="117691"/>
                </a:lnTo>
                <a:lnTo>
                  <a:pt x="568015" y="167728"/>
                </a:lnTo>
                <a:lnTo>
                  <a:pt x="618052" y="176745"/>
                </a:lnTo>
                <a:lnTo>
                  <a:pt x="659929" y="176745"/>
                </a:lnTo>
                <a:lnTo>
                  <a:pt x="666856" y="188947"/>
                </a:lnTo>
                <a:close/>
              </a:path>
              <a:path w="735964" h="735964">
                <a:moveTo>
                  <a:pt x="659929" y="176745"/>
                </a:moveTo>
                <a:lnTo>
                  <a:pt x="618052" y="176745"/>
                </a:lnTo>
                <a:lnTo>
                  <a:pt x="690895" y="103899"/>
                </a:lnTo>
                <a:lnTo>
                  <a:pt x="644772" y="95585"/>
                </a:lnTo>
                <a:lnTo>
                  <a:pt x="640155" y="90969"/>
                </a:lnTo>
                <a:lnTo>
                  <a:pt x="631841" y="44845"/>
                </a:lnTo>
                <a:lnTo>
                  <a:pt x="661009" y="44845"/>
                </a:lnTo>
                <a:lnTo>
                  <a:pt x="665573" y="70169"/>
                </a:lnTo>
                <a:lnTo>
                  <a:pt x="728252" y="81469"/>
                </a:lnTo>
                <a:lnTo>
                  <a:pt x="732548" y="85257"/>
                </a:lnTo>
                <a:lnTo>
                  <a:pt x="735741" y="95452"/>
                </a:lnTo>
                <a:lnTo>
                  <a:pt x="734375" y="101015"/>
                </a:lnTo>
                <a:lnTo>
                  <a:pt x="659464" y="175926"/>
                </a:lnTo>
                <a:lnTo>
                  <a:pt x="659929" y="176745"/>
                </a:lnTo>
                <a:close/>
              </a:path>
              <a:path w="735964" h="735964">
                <a:moveTo>
                  <a:pt x="360001" y="626106"/>
                </a:moveTo>
                <a:lnTo>
                  <a:pt x="315056" y="622065"/>
                </a:lnTo>
                <a:lnTo>
                  <a:pt x="272730" y="610418"/>
                </a:lnTo>
                <a:lnTo>
                  <a:pt x="233736" y="591875"/>
                </a:lnTo>
                <a:lnTo>
                  <a:pt x="198786" y="567151"/>
                </a:lnTo>
                <a:lnTo>
                  <a:pt x="168593" y="536958"/>
                </a:lnTo>
                <a:lnTo>
                  <a:pt x="143869" y="502008"/>
                </a:lnTo>
                <a:lnTo>
                  <a:pt x="125327" y="463014"/>
                </a:lnTo>
                <a:lnTo>
                  <a:pt x="113679" y="420689"/>
                </a:lnTo>
                <a:lnTo>
                  <a:pt x="109639" y="375743"/>
                </a:lnTo>
                <a:lnTo>
                  <a:pt x="113679" y="330800"/>
                </a:lnTo>
                <a:lnTo>
                  <a:pt x="125327" y="288474"/>
                </a:lnTo>
                <a:lnTo>
                  <a:pt x="143869" y="249480"/>
                </a:lnTo>
                <a:lnTo>
                  <a:pt x="168593" y="214530"/>
                </a:lnTo>
                <a:lnTo>
                  <a:pt x="198786" y="184337"/>
                </a:lnTo>
                <a:lnTo>
                  <a:pt x="233736" y="159613"/>
                </a:lnTo>
                <a:lnTo>
                  <a:pt x="272730" y="141071"/>
                </a:lnTo>
                <a:lnTo>
                  <a:pt x="315056" y="129423"/>
                </a:lnTo>
                <a:lnTo>
                  <a:pt x="360001" y="125382"/>
                </a:lnTo>
                <a:lnTo>
                  <a:pt x="406736" y="129758"/>
                </a:lnTo>
                <a:lnTo>
                  <a:pt x="450599" y="142348"/>
                </a:lnTo>
                <a:lnTo>
                  <a:pt x="474183" y="154084"/>
                </a:lnTo>
                <a:lnTo>
                  <a:pt x="359999" y="154084"/>
                </a:lnTo>
                <a:lnTo>
                  <a:pt x="315384" y="158595"/>
                </a:lnTo>
                <a:lnTo>
                  <a:pt x="273802" y="171531"/>
                </a:lnTo>
                <a:lnTo>
                  <a:pt x="236154" y="191992"/>
                </a:lnTo>
                <a:lnTo>
                  <a:pt x="203336" y="219080"/>
                </a:lnTo>
                <a:lnTo>
                  <a:pt x="176248" y="251898"/>
                </a:lnTo>
                <a:lnTo>
                  <a:pt x="155787" y="289546"/>
                </a:lnTo>
                <a:lnTo>
                  <a:pt x="142852" y="331127"/>
                </a:lnTo>
                <a:lnTo>
                  <a:pt x="138340" y="375744"/>
                </a:lnTo>
                <a:lnTo>
                  <a:pt x="142852" y="420358"/>
                </a:lnTo>
                <a:lnTo>
                  <a:pt x="155787" y="461940"/>
                </a:lnTo>
                <a:lnTo>
                  <a:pt x="176247" y="499588"/>
                </a:lnTo>
                <a:lnTo>
                  <a:pt x="203336" y="532406"/>
                </a:lnTo>
                <a:lnTo>
                  <a:pt x="236153" y="559494"/>
                </a:lnTo>
                <a:lnTo>
                  <a:pt x="273802" y="579955"/>
                </a:lnTo>
                <a:lnTo>
                  <a:pt x="315383" y="592890"/>
                </a:lnTo>
                <a:lnTo>
                  <a:pt x="359999" y="597402"/>
                </a:lnTo>
                <a:lnTo>
                  <a:pt x="474644" y="597402"/>
                </a:lnTo>
                <a:lnTo>
                  <a:pt x="447271" y="610418"/>
                </a:lnTo>
                <a:lnTo>
                  <a:pt x="404946" y="622065"/>
                </a:lnTo>
                <a:lnTo>
                  <a:pt x="360001" y="626106"/>
                </a:lnTo>
                <a:close/>
              </a:path>
              <a:path w="735964" h="735964">
                <a:moveTo>
                  <a:pt x="488758" y="267282"/>
                </a:moveTo>
                <a:lnTo>
                  <a:pt x="448165" y="267282"/>
                </a:lnTo>
                <a:lnTo>
                  <a:pt x="506179" y="209267"/>
                </a:lnTo>
                <a:lnTo>
                  <a:pt x="474733" y="186162"/>
                </a:lnTo>
                <a:lnTo>
                  <a:pt x="439430" y="168802"/>
                </a:lnTo>
                <a:lnTo>
                  <a:pt x="400956" y="157879"/>
                </a:lnTo>
                <a:lnTo>
                  <a:pt x="359999" y="154084"/>
                </a:lnTo>
                <a:lnTo>
                  <a:pt x="474183" y="154084"/>
                </a:lnTo>
                <a:lnTo>
                  <a:pt x="490788" y="162347"/>
                </a:lnTo>
                <a:lnTo>
                  <a:pt x="526502" y="188947"/>
                </a:lnTo>
                <a:lnTo>
                  <a:pt x="666856" y="188947"/>
                </a:lnTo>
                <a:lnTo>
                  <a:pt x="670599" y="195541"/>
                </a:lnTo>
                <a:lnTo>
                  <a:pt x="560502" y="195541"/>
                </a:lnTo>
                <a:lnTo>
                  <a:pt x="546799" y="209244"/>
                </a:lnTo>
                <a:lnTo>
                  <a:pt x="561935" y="229565"/>
                </a:lnTo>
                <a:lnTo>
                  <a:pt x="526476" y="229565"/>
                </a:lnTo>
                <a:lnTo>
                  <a:pt x="488758" y="267282"/>
                </a:lnTo>
                <a:close/>
              </a:path>
              <a:path w="735964" h="735964">
                <a:moveTo>
                  <a:pt x="626665" y="206555"/>
                </a:moveTo>
                <a:lnTo>
                  <a:pt x="622049" y="206555"/>
                </a:lnTo>
                <a:lnTo>
                  <a:pt x="621197" y="206480"/>
                </a:lnTo>
                <a:lnTo>
                  <a:pt x="560502" y="195541"/>
                </a:lnTo>
                <a:lnTo>
                  <a:pt x="670599" y="195541"/>
                </a:lnTo>
                <a:lnTo>
                  <a:pt x="671231" y="196655"/>
                </a:lnTo>
                <a:lnTo>
                  <a:pt x="638739" y="196655"/>
                </a:lnTo>
                <a:lnTo>
                  <a:pt x="630327" y="205067"/>
                </a:lnTo>
                <a:lnTo>
                  <a:pt x="626665" y="206555"/>
                </a:lnTo>
                <a:close/>
              </a:path>
              <a:path w="735964" h="735964">
                <a:moveTo>
                  <a:pt x="500841" y="707039"/>
                </a:moveTo>
                <a:lnTo>
                  <a:pt x="359999" y="707039"/>
                </a:lnTo>
                <a:lnTo>
                  <a:pt x="408890" y="703441"/>
                </a:lnTo>
                <a:lnTo>
                  <a:pt x="455575" y="692989"/>
                </a:lnTo>
                <a:lnTo>
                  <a:pt x="499539" y="676200"/>
                </a:lnTo>
                <a:lnTo>
                  <a:pt x="540264" y="653591"/>
                </a:lnTo>
                <a:lnTo>
                  <a:pt x="577235" y="625679"/>
                </a:lnTo>
                <a:lnTo>
                  <a:pt x="609935" y="592979"/>
                </a:lnTo>
                <a:lnTo>
                  <a:pt x="637848" y="556008"/>
                </a:lnTo>
                <a:lnTo>
                  <a:pt x="660457" y="515282"/>
                </a:lnTo>
                <a:lnTo>
                  <a:pt x="677245" y="471319"/>
                </a:lnTo>
                <a:lnTo>
                  <a:pt x="687697" y="424633"/>
                </a:lnTo>
                <a:lnTo>
                  <a:pt x="691296" y="375743"/>
                </a:lnTo>
                <a:lnTo>
                  <a:pt x="687914" y="328165"/>
                </a:lnTo>
                <a:lnTo>
                  <a:pt x="677905" y="282119"/>
                </a:lnTo>
                <a:lnTo>
                  <a:pt x="661476" y="238151"/>
                </a:lnTo>
                <a:lnTo>
                  <a:pt x="638739" y="196655"/>
                </a:lnTo>
                <a:lnTo>
                  <a:pt x="671231" y="196655"/>
                </a:lnTo>
                <a:lnTo>
                  <a:pt x="685644" y="222044"/>
                </a:lnTo>
                <a:lnTo>
                  <a:pt x="704595" y="271134"/>
                </a:lnTo>
                <a:lnTo>
                  <a:pt x="716114" y="322574"/>
                </a:lnTo>
                <a:lnTo>
                  <a:pt x="719999" y="375744"/>
                </a:lnTo>
                <a:lnTo>
                  <a:pt x="716910" y="423266"/>
                </a:lnTo>
                <a:lnTo>
                  <a:pt x="707772" y="469367"/>
                </a:lnTo>
                <a:lnTo>
                  <a:pt x="692776" y="513584"/>
                </a:lnTo>
                <a:lnTo>
                  <a:pt x="672114" y="555454"/>
                </a:lnTo>
                <a:lnTo>
                  <a:pt x="645977" y="594514"/>
                </a:lnTo>
                <a:lnTo>
                  <a:pt x="614558" y="630301"/>
                </a:lnTo>
                <a:lnTo>
                  <a:pt x="578770" y="661721"/>
                </a:lnTo>
                <a:lnTo>
                  <a:pt x="539710" y="687858"/>
                </a:lnTo>
                <a:lnTo>
                  <a:pt x="500841" y="707039"/>
                </a:lnTo>
                <a:close/>
              </a:path>
              <a:path w="735964" h="735964">
                <a:moveTo>
                  <a:pt x="474644" y="597402"/>
                </a:moveTo>
                <a:lnTo>
                  <a:pt x="359999" y="597402"/>
                </a:lnTo>
                <a:lnTo>
                  <a:pt x="404615" y="592890"/>
                </a:lnTo>
                <a:lnTo>
                  <a:pt x="446197" y="579955"/>
                </a:lnTo>
                <a:lnTo>
                  <a:pt x="483846" y="559494"/>
                </a:lnTo>
                <a:lnTo>
                  <a:pt x="516663" y="532406"/>
                </a:lnTo>
                <a:lnTo>
                  <a:pt x="543752" y="499588"/>
                </a:lnTo>
                <a:lnTo>
                  <a:pt x="564213" y="461940"/>
                </a:lnTo>
                <a:lnTo>
                  <a:pt x="577148" y="420358"/>
                </a:lnTo>
                <a:lnTo>
                  <a:pt x="581659" y="375743"/>
                </a:lnTo>
                <a:lnTo>
                  <a:pt x="577865" y="334787"/>
                </a:lnTo>
                <a:lnTo>
                  <a:pt x="566942" y="296313"/>
                </a:lnTo>
                <a:lnTo>
                  <a:pt x="549582" y="261010"/>
                </a:lnTo>
                <a:lnTo>
                  <a:pt x="526476" y="229565"/>
                </a:lnTo>
                <a:lnTo>
                  <a:pt x="561935" y="229565"/>
                </a:lnTo>
                <a:lnTo>
                  <a:pt x="573400" y="244958"/>
                </a:lnTo>
                <a:lnTo>
                  <a:pt x="593398" y="285146"/>
                </a:lnTo>
                <a:lnTo>
                  <a:pt x="605988" y="329009"/>
                </a:lnTo>
                <a:lnTo>
                  <a:pt x="610364" y="375744"/>
                </a:lnTo>
                <a:lnTo>
                  <a:pt x="606323" y="420689"/>
                </a:lnTo>
                <a:lnTo>
                  <a:pt x="594675" y="463014"/>
                </a:lnTo>
                <a:lnTo>
                  <a:pt x="576133" y="502008"/>
                </a:lnTo>
                <a:lnTo>
                  <a:pt x="551409" y="536958"/>
                </a:lnTo>
                <a:lnTo>
                  <a:pt x="521216" y="567151"/>
                </a:lnTo>
                <a:lnTo>
                  <a:pt x="486266" y="591875"/>
                </a:lnTo>
                <a:lnTo>
                  <a:pt x="474644" y="597402"/>
                </a:lnTo>
                <a:close/>
              </a:path>
              <a:path w="735964" h="735964">
                <a:moveTo>
                  <a:pt x="359999" y="515585"/>
                </a:moveTo>
                <a:lnTo>
                  <a:pt x="315846" y="508444"/>
                </a:lnTo>
                <a:lnTo>
                  <a:pt x="277465" y="488568"/>
                </a:lnTo>
                <a:lnTo>
                  <a:pt x="247175" y="458278"/>
                </a:lnTo>
                <a:lnTo>
                  <a:pt x="227300" y="419896"/>
                </a:lnTo>
                <a:lnTo>
                  <a:pt x="220159" y="375743"/>
                </a:lnTo>
                <a:lnTo>
                  <a:pt x="227300" y="331590"/>
                </a:lnTo>
                <a:lnTo>
                  <a:pt x="247175" y="293208"/>
                </a:lnTo>
                <a:lnTo>
                  <a:pt x="277464" y="262918"/>
                </a:lnTo>
                <a:lnTo>
                  <a:pt x="315846" y="243042"/>
                </a:lnTo>
                <a:lnTo>
                  <a:pt x="359999" y="235901"/>
                </a:lnTo>
                <a:lnTo>
                  <a:pt x="384479" y="238047"/>
                </a:lnTo>
                <a:lnTo>
                  <a:pt x="407578" y="244239"/>
                </a:lnTo>
                <a:lnTo>
                  <a:pt x="428929" y="254107"/>
                </a:lnTo>
                <a:lnTo>
                  <a:pt x="444255" y="264604"/>
                </a:lnTo>
                <a:lnTo>
                  <a:pt x="359999" y="264604"/>
                </a:lnTo>
                <a:lnTo>
                  <a:pt x="316781" y="273352"/>
                </a:lnTo>
                <a:lnTo>
                  <a:pt x="281450" y="297192"/>
                </a:lnTo>
                <a:lnTo>
                  <a:pt x="257609" y="332524"/>
                </a:lnTo>
                <a:lnTo>
                  <a:pt x="248862" y="375744"/>
                </a:lnTo>
                <a:lnTo>
                  <a:pt x="257609" y="418962"/>
                </a:lnTo>
                <a:lnTo>
                  <a:pt x="281450" y="454293"/>
                </a:lnTo>
                <a:lnTo>
                  <a:pt x="316781" y="478134"/>
                </a:lnTo>
                <a:lnTo>
                  <a:pt x="359999" y="486882"/>
                </a:lnTo>
                <a:lnTo>
                  <a:pt x="444221" y="486882"/>
                </a:lnTo>
                <a:lnTo>
                  <a:pt x="442535" y="488568"/>
                </a:lnTo>
                <a:lnTo>
                  <a:pt x="404153" y="508444"/>
                </a:lnTo>
                <a:lnTo>
                  <a:pt x="359999" y="515585"/>
                </a:lnTo>
                <a:close/>
              </a:path>
              <a:path w="735964" h="735964">
                <a:moveTo>
                  <a:pt x="363672" y="390096"/>
                </a:moveTo>
                <a:lnTo>
                  <a:pt x="356327" y="390096"/>
                </a:lnTo>
                <a:lnTo>
                  <a:pt x="352653" y="388694"/>
                </a:lnTo>
                <a:lnTo>
                  <a:pt x="344247" y="380287"/>
                </a:lnTo>
                <a:lnTo>
                  <a:pt x="344247" y="371199"/>
                </a:lnTo>
                <a:lnTo>
                  <a:pt x="427730" y="287716"/>
                </a:lnTo>
                <a:lnTo>
                  <a:pt x="412813" y="277999"/>
                </a:lnTo>
                <a:lnTo>
                  <a:pt x="396382" y="270732"/>
                </a:lnTo>
                <a:lnTo>
                  <a:pt x="378692" y="266180"/>
                </a:lnTo>
                <a:lnTo>
                  <a:pt x="359999" y="264604"/>
                </a:lnTo>
                <a:lnTo>
                  <a:pt x="444255" y="264604"/>
                </a:lnTo>
                <a:lnTo>
                  <a:pt x="448165" y="267282"/>
                </a:lnTo>
                <a:lnTo>
                  <a:pt x="488758" y="267282"/>
                </a:lnTo>
                <a:lnTo>
                  <a:pt x="468461" y="287578"/>
                </a:lnTo>
                <a:lnTo>
                  <a:pt x="481636" y="306814"/>
                </a:lnTo>
                <a:lnTo>
                  <a:pt x="482190" y="308013"/>
                </a:lnTo>
                <a:lnTo>
                  <a:pt x="448026" y="308013"/>
                </a:lnTo>
                <a:lnTo>
                  <a:pt x="367342" y="388695"/>
                </a:lnTo>
                <a:lnTo>
                  <a:pt x="363672" y="390096"/>
                </a:lnTo>
                <a:close/>
              </a:path>
              <a:path w="735964" h="735964">
                <a:moveTo>
                  <a:pt x="444221" y="486882"/>
                </a:moveTo>
                <a:lnTo>
                  <a:pt x="359999" y="486882"/>
                </a:lnTo>
                <a:lnTo>
                  <a:pt x="403218" y="478134"/>
                </a:lnTo>
                <a:lnTo>
                  <a:pt x="438549" y="454293"/>
                </a:lnTo>
                <a:lnTo>
                  <a:pt x="462390" y="418962"/>
                </a:lnTo>
                <a:lnTo>
                  <a:pt x="471138" y="375743"/>
                </a:lnTo>
                <a:lnTo>
                  <a:pt x="469562" y="357051"/>
                </a:lnTo>
                <a:lnTo>
                  <a:pt x="465010" y="339362"/>
                </a:lnTo>
                <a:lnTo>
                  <a:pt x="457743" y="322930"/>
                </a:lnTo>
                <a:lnTo>
                  <a:pt x="448026" y="308013"/>
                </a:lnTo>
                <a:lnTo>
                  <a:pt x="482190" y="308013"/>
                </a:lnTo>
                <a:lnTo>
                  <a:pt x="491518" y="328220"/>
                </a:lnTo>
                <a:lnTo>
                  <a:pt x="497695" y="351264"/>
                </a:lnTo>
                <a:lnTo>
                  <a:pt x="499841" y="375744"/>
                </a:lnTo>
                <a:lnTo>
                  <a:pt x="492700" y="419896"/>
                </a:lnTo>
                <a:lnTo>
                  <a:pt x="472824" y="458278"/>
                </a:lnTo>
                <a:lnTo>
                  <a:pt x="444221" y="486882"/>
                </a:lnTo>
                <a:close/>
              </a:path>
            </a:pathLst>
          </a:custGeom>
          <a:solidFill>
            <a:srgbClr val="EBE7DD"/>
          </a:solidFill>
        </p:spPr>
        <p:txBody>
          <a:bodyPr wrap="square" lIns="0" tIns="0" rIns="0" bIns="0" rtlCol="0"/>
          <a:lstStyle/>
          <a:p>
            <a:endParaRPr sz="2800" dirty="0">
              <a:solidFill>
                <a:schemeClr val="bg2"/>
              </a:solidFill>
            </a:endParaRPr>
          </a:p>
        </p:txBody>
      </p:sp>
      <p:sp>
        <p:nvSpPr>
          <p:cNvPr id="6" name="TextBox 5">
            <a:extLst>
              <a:ext uri="{FF2B5EF4-FFF2-40B4-BE49-F238E27FC236}">
                <a16:creationId xmlns:a16="http://schemas.microsoft.com/office/drawing/2014/main" id="{6F75D637-C4EC-2864-1DA4-F05AE3053838}"/>
              </a:ext>
            </a:extLst>
          </p:cNvPr>
          <p:cNvSpPr txBox="1"/>
          <p:nvPr/>
        </p:nvSpPr>
        <p:spPr>
          <a:xfrm>
            <a:off x="2241769" y="1272183"/>
            <a:ext cx="3200401"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Method</a:t>
            </a:r>
            <a:endParaRPr lang="el-GR" sz="2800" dirty="0">
              <a:solidFill>
                <a:schemeClr val="bg2"/>
              </a:solidFill>
              <a:latin typeface="Aptos Black" panose="020B0004020202020204" pitchFamily="34" charset="0"/>
            </a:endParaRPr>
          </a:p>
        </p:txBody>
      </p:sp>
      <p:sp>
        <p:nvSpPr>
          <p:cNvPr id="8" name="TextBox 7">
            <a:extLst>
              <a:ext uri="{FF2B5EF4-FFF2-40B4-BE49-F238E27FC236}">
                <a16:creationId xmlns:a16="http://schemas.microsoft.com/office/drawing/2014/main" id="{317A8F08-A2F6-2ABF-0748-04EF8D94C63A}"/>
              </a:ext>
            </a:extLst>
          </p:cNvPr>
          <p:cNvSpPr txBox="1"/>
          <p:nvPr/>
        </p:nvSpPr>
        <p:spPr>
          <a:xfrm>
            <a:off x="714519" y="1278799"/>
            <a:ext cx="2843233" cy="523220"/>
          </a:xfrm>
          <a:prstGeom prst="rect">
            <a:avLst/>
          </a:prstGeom>
          <a:noFill/>
        </p:spPr>
        <p:txBody>
          <a:bodyPr wrap="square" rtlCol="0">
            <a:spAutoFit/>
          </a:bodyPr>
          <a:lstStyle/>
          <a:p>
            <a:r>
              <a:rPr lang="en-US" sz="2800" dirty="0">
                <a:solidFill>
                  <a:schemeClr val="bg2"/>
                </a:solidFill>
                <a:latin typeface="Aptos Black" panose="020B0004020202020204" pitchFamily="34" charset="0"/>
              </a:rPr>
              <a:t>Objectives</a:t>
            </a:r>
            <a:endParaRPr lang="el-GR" sz="2800" dirty="0">
              <a:solidFill>
                <a:schemeClr val="bg2"/>
              </a:solidFill>
              <a:latin typeface="Aptos Black" panose="020B0004020202020204" pitchFamily="34" charset="0"/>
            </a:endParaRPr>
          </a:p>
        </p:txBody>
      </p:sp>
      <p:sp>
        <p:nvSpPr>
          <p:cNvPr id="9" name="TextBox 8">
            <a:extLst>
              <a:ext uri="{FF2B5EF4-FFF2-40B4-BE49-F238E27FC236}">
                <a16:creationId xmlns:a16="http://schemas.microsoft.com/office/drawing/2014/main" id="{74798188-5746-3A52-DB4E-0363E49FA298}"/>
              </a:ext>
            </a:extLst>
          </p:cNvPr>
          <p:cNvSpPr txBox="1"/>
          <p:nvPr/>
        </p:nvSpPr>
        <p:spPr>
          <a:xfrm>
            <a:off x="4255954" y="1259857"/>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Environment Setup</a:t>
            </a:r>
            <a:endParaRPr lang="LID4096" sz="2800" dirty="0">
              <a:solidFill>
                <a:schemeClr val="bg2"/>
              </a:solidFill>
              <a:latin typeface="Aptos Black" panose="020B0004020202020204" pitchFamily="34" charset="0"/>
            </a:endParaRPr>
          </a:p>
        </p:txBody>
      </p:sp>
      <p:pic>
        <p:nvPicPr>
          <p:cNvPr id="11" name="Graphic 10" descr="Gears with solid fill">
            <a:extLst>
              <a:ext uri="{FF2B5EF4-FFF2-40B4-BE49-F238E27FC236}">
                <a16:creationId xmlns:a16="http://schemas.microsoft.com/office/drawing/2014/main" id="{655C30F8-8BAF-323F-A0F9-7B45111202F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65842" y="383227"/>
            <a:ext cx="962090" cy="962090"/>
          </a:xfrm>
          <a:prstGeom prst="rect">
            <a:avLst/>
          </a:prstGeom>
        </p:spPr>
      </p:pic>
      <p:pic>
        <p:nvPicPr>
          <p:cNvPr id="12" name="Graphic 11" descr="Continuous Improvement with solid fill">
            <a:extLst>
              <a:ext uri="{FF2B5EF4-FFF2-40B4-BE49-F238E27FC236}">
                <a16:creationId xmlns:a16="http://schemas.microsoft.com/office/drawing/2014/main" id="{F1CCA2CA-B0F9-EDFD-7791-A6BC3DE0BB6D}"/>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89962" y="364399"/>
            <a:ext cx="914400" cy="914400"/>
          </a:xfrm>
          <a:prstGeom prst="rect">
            <a:avLst/>
          </a:prstGeom>
        </p:spPr>
      </p:pic>
      <p:pic>
        <p:nvPicPr>
          <p:cNvPr id="13" name="Graphic 12" descr="Head with gears outline">
            <a:extLst>
              <a:ext uri="{FF2B5EF4-FFF2-40B4-BE49-F238E27FC236}">
                <a16:creationId xmlns:a16="http://schemas.microsoft.com/office/drawing/2014/main" id="{50C9F473-1890-2CE9-73FD-43DD0F8B1C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4755" y="407072"/>
            <a:ext cx="914400" cy="914400"/>
          </a:xfrm>
          <a:prstGeom prst="rect">
            <a:avLst/>
          </a:prstGeom>
        </p:spPr>
      </p:pic>
      <p:sp>
        <p:nvSpPr>
          <p:cNvPr id="14" name="TextBox 13">
            <a:extLst>
              <a:ext uri="{FF2B5EF4-FFF2-40B4-BE49-F238E27FC236}">
                <a16:creationId xmlns:a16="http://schemas.microsoft.com/office/drawing/2014/main" id="{5664025B-2754-F7B9-2124-92E04F532EED}"/>
              </a:ext>
            </a:extLst>
          </p:cNvPr>
          <p:cNvSpPr txBox="1"/>
          <p:nvPr/>
        </p:nvSpPr>
        <p:spPr>
          <a:xfrm>
            <a:off x="14497691" y="1249382"/>
            <a:ext cx="3715729" cy="523220"/>
          </a:xfrm>
          <a:prstGeom prst="rect">
            <a:avLst/>
          </a:prstGeom>
          <a:noFill/>
        </p:spPr>
        <p:txBody>
          <a:bodyPr wrap="square" rtlCol="0">
            <a:spAutoFit/>
          </a:bodyPr>
          <a:lstStyle/>
          <a:p>
            <a:pPr algn="ctr"/>
            <a:r>
              <a:rPr lang="en-US" sz="2800" dirty="0">
                <a:solidFill>
                  <a:schemeClr val="bg2"/>
                </a:solidFill>
                <a:latin typeface="Aptos Black" panose="020B0004020202020204" pitchFamily="34" charset="0"/>
              </a:rPr>
              <a:t>Interpretability</a:t>
            </a:r>
            <a:endParaRPr lang="el-GR" sz="2800" dirty="0">
              <a:solidFill>
                <a:schemeClr val="bg2"/>
              </a:solidFill>
              <a:latin typeface="Aptos Black" panose="020B0004020202020204" pitchFamily="34" charset="0"/>
            </a:endParaRPr>
          </a:p>
        </p:txBody>
      </p:sp>
      <p:pic>
        <p:nvPicPr>
          <p:cNvPr id="15" name="Graphic 14" descr="Classroom with solid fill">
            <a:extLst>
              <a:ext uri="{FF2B5EF4-FFF2-40B4-BE49-F238E27FC236}">
                <a16:creationId xmlns:a16="http://schemas.microsoft.com/office/drawing/2014/main" id="{9D95A25B-EB37-E39C-AD30-B315EC89725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632647" y="334982"/>
            <a:ext cx="914400" cy="914400"/>
          </a:xfrm>
          <a:prstGeom prst="rect">
            <a:avLst/>
          </a:prstGeom>
        </p:spPr>
      </p:pic>
      <p:sp>
        <p:nvSpPr>
          <p:cNvPr id="16" name="TextBox 15">
            <a:extLst>
              <a:ext uri="{FF2B5EF4-FFF2-40B4-BE49-F238E27FC236}">
                <a16:creationId xmlns:a16="http://schemas.microsoft.com/office/drawing/2014/main" id="{ECE3F414-9A15-B364-E637-A33238602AA8}"/>
              </a:ext>
            </a:extLst>
          </p:cNvPr>
          <p:cNvSpPr txBox="1"/>
          <p:nvPr/>
        </p:nvSpPr>
        <p:spPr>
          <a:xfrm>
            <a:off x="7451604" y="1300518"/>
            <a:ext cx="4706329" cy="523220"/>
          </a:xfrm>
          <a:prstGeom prst="rect">
            <a:avLst/>
          </a:prstGeom>
          <a:noFill/>
        </p:spPr>
        <p:txBody>
          <a:bodyPr wrap="square" rtlCol="0">
            <a:spAutoFit/>
          </a:bodyPr>
          <a:lstStyle/>
          <a:p>
            <a:pPr algn="ctr"/>
            <a:r>
              <a:rPr lang="en-GB" sz="2800" dirty="0">
                <a:solidFill>
                  <a:schemeClr val="bg2"/>
                </a:solidFill>
                <a:latin typeface="Aptos Black" panose="020B0004020202020204" pitchFamily="34" charset="0"/>
              </a:rPr>
              <a:t>Data loading</a:t>
            </a:r>
            <a:endParaRPr lang="LID4096" sz="2800" dirty="0">
              <a:solidFill>
                <a:schemeClr val="bg2"/>
              </a:solidFill>
              <a:latin typeface="Aptos Black" panose="020B0004020202020204" pitchFamily="34" charset="0"/>
            </a:endParaRPr>
          </a:p>
        </p:txBody>
      </p:sp>
      <p:pic>
        <p:nvPicPr>
          <p:cNvPr id="17" name="Graphic 16" descr="Gears with solid fill">
            <a:extLst>
              <a:ext uri="{FF2B5EF4-FFF2-40B4-BE49-F238E27FC236}">
                <a16:creationId xmlns:a16="http://schemas.microsoft.com/office/drawing/2014/main" id="{607BDAAA-1CF3-04F0-A0E6-926498F307E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28874" y="297448"/>
            <a:ext cx="962090" cy="962090"/>
          </a:xfrm>
          <a:prstGeom prst="rect">
            <a:avLst/>
          </a:prstGeom>
        </p:spPr>
      </p:pic>
      <p:sp>
        <p:nvSpPr>
          <p:cNvPr id="2" name="Freeform: Shape 1">
            <a:extLst>
              <a:ext uri="{FF2B5EF4-FFF2-40B4-BE49-F238E27FC236}">
                <a16:creationId xmlns:a16="http://schemas.microsoft.com/office/drawing/2014/main" id="{33A36747-3618-447E-2D16-0AE5C7967AAD}"/>
              </a:ext>
            </a:extLst>
          </p:cNvPr>
          <p:cNvSpPr/>
          <p:nvPr/>
        </p:nvSpPr>
        <p:spPr>
          <a:xfrm>
            <a:off x="4907800" y="1767676"/>
            <a:ext cx="3321800" cy="47192"/>
          </a:xfrm>
          <a:custGeom>
            <a:avLst/>
            <a:gdLst>
              <a:gd name="connsiteX0" fmla="*/ 0 w 1717040"/>
              <a:gd name="connsiteY0" fmla="*/ 0 h 41019"/>
              <a:gd name="connsiteX1" fmla="*/ 386080 w 1717040"/>
              <a:gd name="connsiteY1" fmla="*/ 40640 h 41019"/>
              <a:gd name="connsiteX2" fmla="*/ 894080 w 1717040"/>
              <a:gd name="connsiteY2" fmla="*/ 20320 h 41019"/>
              <a:gd name="connsiteX3" fmla="*/ 1371600 w 1717040"/>
              <a:gd name="connsiteY3" fmla="*/ 20320 h 41019"/>
              <a:gd name="connsiteX4" fmla="*/ 1717040 w 1717040"/>
              <a:gd name="connsiteY4" fmla="*/ 0 h 41019"/>
              <a:gd name="connsiteX5" fmla="*/ 1717040 w 1717040"/>
              <a:gd name="connsiteY5" fmla="*/ 0 h 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040" h="41019">
                <a:moveTo>
                  <a:pt x="0" y="0"/>
                </a:moveTo>
                <a:cubicBezTo>
                  <a:pt x="118533" y="18626"/>
                  <a:pt x="237067" y="37253"/>
                  <a:pt x="386080" y="40640"/>
                </a:cubicBezTo>
                <a:cubicBezTo>
                  <a:pt x="535093" y="44027"/>
                  <a:pt x="729827" y="23707"/>
                  <a:pt x="894080" y="20320"/>
                </a:cubicBezTo>
                <a:cubicBezTo>
                  <a:pt x="1058333" y="16933"/>
                  <a:pt x="1234440" y="23707"/>
                  <a:pt x="1371600" y="20320"/>
                </a:cubicBezTo>
                <a:cubicBezTo>
                  <a:pt x="1508760" y="16933"/>
                  <a:pt x="1717040" y="0"/>
                  <a:pt x="1717040" y="0"/>
                </a:cubicBezTo>
                <a:lnTo>
                  <a:pt x="1717040" y="0"/>
                </a:lnTo>
              </a:path>
            </a:pathLst>
          </a:cu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8246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3FCF26DDFAA894F80D7C3CCCB591C96" ma:contentTypeVersion="4" ma:contentTypeDescription="Create a new document." ma:contentTypeScope="" ma:versionID="78dad9dea33d58fcf98c0b7240e690f7">
  <xsd:schema xmlns:xsd="http://www.w3.org/2001/XMLSchema" xmlns:xs="http://www.w3.org/2001/XMLSchema" xmlns:p="http://schemas.microsoft.com/office/2006/metadata/properties" xmlns:ns2="25690993-628b-4a5c-b453-16512922757b" targetNamespace="http://schemas.microsoft.com/office/2006/metadata/properties" ma:root="true" ma:fieldsID="15a418db25113163c0c31368a329fd0a" ns2:_="">
    <xsd:import namespace="25690993-628b-4a5c-b453-16512922757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690993-628b-4a5c-b453-1651292275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ECDBAE2-273F-44C0-AD9D-F0B5ACFFB71B}">
  <ds:schemaRefs>
    <ds:schemaRef ds:uri="http://schemas.microsoft.com/sharepoint/v3/contenttype/forms"/>
  </ds:schemaRefs>
</ds:datastoreItem>
</file>

<file path=customXml/itemProps2.xml><?xml version="1.0" encoding="utf-8"?>
<ds:datastoreItem xmlns:ds="http://schemas.openxmlformats.org/officeDocument/2006/customXml" ds:itemID="{D13E4B54-32DB-4ECB-AAA6-06187E0A0D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690993-628b-4a5c-b453-1651292275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479AAD-F97F-4CD4-8193-5EB663F29499}">
  <ds:schemaRefs>
    <ds:schemaRef ds:uri="http://schemas.microsoft.com/office/infopath/2007/PartnerControls"/>
    <ds:schemaRef ds:uri="http://purl.org/dc/terms/"/>
    <ds:schemaRef ds:uri="http://schemas.openxmlformats.org/package/2006/metadata/core-properties"/>
    <ds:schemaRef ds:uri="http://purl.org/dc/elements/1.1/"/>
    <ds:schemaRef ds:uri="http://schemas.microsoft.com/office/2006/documentManagement/types"/>
    <ds:schemaRef ds:uri="25690993-628b-4a5c-b453-16512922757b"/>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2783</TotalTime>
  <Words>1839</Words>
  <Application>Microsoft Office PowerPoint</Application>
  <PresentationFormat>Custom</PresentationFormat>
  <Paragraphs>487</Paragraphs>
  <Slides>36</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Aptos</vt:lpstr>
      <vt:lpstr>Aptos Black</vt:lpstr>
      <vt:lpstr>Arial</vt:lpstr>
      <vt:lpstr>source-serif-pro</vt:lpstr>
      <vt:lpstr>Times New Roman</vt:lpstr>
      <vt:lpstr>Trebuchet MS</vt:lpstr>
      <vt:lpstr>Office Theme</vt:lpstr>
      <vt:lpstr>Workshop in XGBOOST and Multitemporal DETER Data for Deforestation Forecasting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 Foresight general presentation</dc:title>
  <dc:creator>Jonas van Duijvenbode</dc:creator>
  <cp:keywords>DAGAJVupsAI,BAFQmjV4kAs</cp:keywords>
  <cp:lastModifiedBy>Cue la Rosa, Laura</cp:lastModifiedBy>
  <cp:revision>56</cp:revision>
  <dcterms:created xsi:type="dcterms:W3CDTF">2024-07-02T13:37:15Z</dcterms:created>
  <dcterms:modified xsi:type="dcterms:W3CDTF">2025-06-30T17:50:19Z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2024-05-13T00:00:00Z</vt:filetime>
  </property>
  <property fmtid="{D5CDD505-2E9C-101B-9397-08002B2CF9AE}" pid="3" name="Creator">
    <vt:lpwstr>Canva</vt:lpwstr>
  </property>
  <property fmtid="{D5CDD505-2E9C-101B-9397-08002B2CF9AE}" pid="4" name="LastSaved">
    <vt:filetime>2024-07-02T00:00:00Z</vt:filetime>
  </property>
  <property fmtid="{D5CDD505-2E9C-101B-9397-08002B2CF9AE}" pid="5" name="Producer">
    <vt:lpwstr>Canva</vt:lpwstr>
  </property>
  <property fmtid="{D5CDD505-2E9C-101B-9397-08002B2CF9AE}" pid="6" name="ContentTypeId">
    <vt:lpwstr>0x010100E3FCF26DDFAA894F80D7C3CCCB591C96</vt:lpwstr>
  </property>
  <property fmtid="{D5CDD505-2E9C-101B-9397-08002B2CF9AE}" pid="7" name="MediaServiceImageTags">
    <vt:lpwstr/>
  </property>
</Properties>
</file>